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6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ucleic Acid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Nucleic Acids</a:t>
            </a:r>
          </a:p>
        </p:txBody>
      </p:sp>
      <p:sp>
        <p:nvSpPr>
          <p:cNvPr id="120" name="Alberto Perez"/>
          <p:cNvSpPr txBox="1"/>
          <p:nvPr/>
        </p:nvSpPr>
        <p:spPr>
          <a:xfrm>
            <a:off x="5460288" y="5725770"/>
            <a:ext cx="208422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Alberto Perez</a:t>
            </a:r>
          </a:p>
        </p:txBody>
      </p:sp>
      <p:sp>
        <p:nvSpPr>
          <p:cNvPr id="121" name="https://perez.chem.ufl.edu"/>
          <p:cNvSpPr txBox="1"/>
          <p:nvPr/>
        </p:nvSpPr>
        <p:spPr>
          <a:xfrm>
            <a:off x="4528515" y="6335370"/>
            <a:ext cx="394777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https://perez.chem.ufl.edu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850" y="8191500"/>
            <a:ext cx="7531100" cy="129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8100" y="7372350"/>
            <a:ext cx="7848600" cy="69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How other molecules can interact D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How other molecules can interact DNA</a:t>
            </a:r>
          </a:p>
        </p:txBody>
      </p:sp>
      <p:pic>
        <p:nvPicPr>
          <p:cNvPr id="205" name="New Doc 2018-11-05 09.36.50_5.jpg" descr="New Doc 2018-11-05 09.36.50_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724187" y="137417"/>
            <a:ext cx="495555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Not all hydrogen bond donors/acceptors are used…"/>
          <p:cNvSpPr txBox="1"/>
          <p:nvPr/>
        </p:nvSpPr>
        <p:spPr>
          <a:xfrm>
            <a:off x="2486910" y="7799585"/>
            <a:ext cx="7430111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Not all hydrogen bond donors/acceptors are used</a:t>
            </a:r>
          </a:p>
          <a:p>
            <a:pPr/>
            <a:r>
              <a:t>Possibility to interact with:</a:t>
            </a:r>
          </a:p>
          <a:p>
            <a:pPr/>
            <a:r>
              <a:t>Drugs</a:t>
            </a:r>
          </a:p>
          <a:p>
            <a:pPr/>
            <a:r>
              <a:t>Proteins</a:t>
            </a:r>
          </a:p>
        </p:txBody>
      </p:sp>
      <p:sp>
        <p:nvSpPr>
          <p:cNvPr id="207" name="Molecular Biology: The Cell. Bruce Alberts"/>
          <p:cNvSpPr txBox="1"/>
          <p:nvPr/>
        </p:nvSpPr>
        <p:spPr>
          <a:xfrm>
            <a:off x="8760015" y="9229128"/>
            <a:ext cx="368897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Molecular Biology: The Cell. Bruce Alberts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Many possible non-canonical pairing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Many possible non-canonical pairings!</a:t>
            </a:r>
          </a:p>
        </p:txBody>
      </p:sp>
      <p:pic>
        <p:nvPicPr>
          <p:cNvPr id="210" name="New Doc 2018-11-05 09.36.50_3.jpg" descr="New Doc 2018-11-05 09.36.50_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165" y="2537438"/>
            <a:ext cx="5892470" cy="701365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Molecular Modeling and Simulation. Tamar Schlick"/>
          <p:cNvSpPr txBox="1"/>
          <p:nvPr/>
        </p:nvSpPr>
        <p:spPr>
          <a:xfrm>
            <a:off x="8457260" y="9368828"/>
            <a:ext cx="439608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Molecular Modeling and Simulation. Tamar Schlick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Base inte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interactions</a:t>
            </a:r>
          </a:p>
        </p:txBody>
      </p:sp>
      <p:sp>
        <p:nvSpPr>
          <p:cNvPr id="214" name="Stacking interactions…"/>
          <p:cNvSpPr txBox="1"/>
          <p:nvPr>
            <p:ph type="body" idx="1"/>
          </p:nvPr>
        </p:nvSpPr>
        <p:spPr>
          <a:xfrm>
            <a:off x="177800" y="21463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Stacking interactions</a:t>
            </a:r>
          </a:p>
          <a:p>
            <a:pPr/>
            <a:r>
              <a:t>Hydrogen Bond interactions</a:t>
            </a:r>
          </a:p>
          <a:p>
            <a:pPr/>
            <a:r>
              <a:t>Solvation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2500" y="2863850"/>
            <a:ext cx="5994400" cy="44069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ntra Stacking"/>
          <p:cNvSpPr txBox="1"/>
          <p:nvPr/>
        </p:nvSpPr>
        <p:spPr>
          <a:xfrm>
            <a:off x="5099151" y="3871570"/>
            <a:ext cx="21460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Intra Stacking</a:t>
            </a:r>
          </a:p>
        </p:txBody>
      </p:sp>
      <p:sp>
        <p:nvSpPr>
          <p:cNvPr id="217" name="Inter Stacking"/>
          <p:cNvSpPr txBox="1"/>
          <p:nvPr/>
        </p:nvSpPr>
        <p:spPr>
          <a:xfrm>
            <a:off x="8109051" y="5059020"/>
            <a:ext cx="21460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Inter Stacking</a:t>
            </a:r>
          </a:p>
        </p:txBody>
      </p:sp>
      <p:sp>
        <p:nvSpPr>
          <p:cNvPr id="218" name="H-Bonds"/>
          <p:cNvSpPr txBox="1"/>
          <p:nvPr/>
        </p:nvSpPr>
        <p:spPr>
          <a:xfrm>
            <a:off x="8890660" y="2506320"/>
            <a:ext cx="139568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H-Bonds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NA exhibits DNA sequence dependent properties in terms of structure and flexi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DNA exhibits DNA sequence dependent properties in terms of structure and flexibility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2628" y="3791851"/>
            <a:ext cx="4802875" cy="3439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340" y="4368638"/>
            <a:ext cx="2745117" cy="2810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45354" y="3549650"/>
            <a:ext cx="5238280" cy="39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Measure"/>
          <p:cNvSpPr txBox="1"/>
          <p:nvPr/>
        </p:nvSpPr>
        <p:spPr>
          <a:xfrm>
            <a:off x="4166048" y="7404621"/>
            <a:ext cx="137312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Measure</a:t>
            </a:r>
          </a:p>
        </p:txBody>
      </p:sp>
      <p:sp>
        <p:nvSpPr>
          <p:cNvPr id="225" name="Structure"/>
          <p:cNvSpPr txBox="1"/>
          <p:nvPr/>
        </p:nvSpPr>
        <p:spPr>
          <a:xfrm>
            <a:off x="490120" y="7404621"/>
            <a:ext cx="146974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Structure</a:t>
            </a:r>
          </a:p>
        </p:txBody>
      </p:sp>
      <p:sp>
        <p:nvSpPr>
          <p:cNvPr id="226" name="Sequence dependent behavior"/>
          <p:cNvSpPr txBox="1"/>
          <p:nvPr/>
        </p:nvSpPr>
        <p:spPr>
          <a:xfrm>
            <a:off x="8199424" y="7404621"/>
            <a:ext cx="454030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Sequence dependent behavior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ol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Solvation</a:t>
            </a:r>
          </a:p>
        </p:txBody>
      </p:sp>
      <p:sp>
        <p:nvSpPr>
          <p:cNvPr id="229" name="The double chain and arrangement of phospates (minor groove width and depth allow for regions of preferred interaction with water / ions.…"/>
          <p:cNvSpPr txBox="1"/>
          <p:nvPr>
            <p:ph type="body" sz="half" idx="1"/>
          </p:nvPr>
        </p:nvSpPr>
        <p:spPr>
          <a:xfrm>
            <a:off x="-177800" y="2597150"/>
            <a:ext cx="6328222" cy="6286500"/>
          </a:xfrm>
          <a:prstGeom prst="rect">
            <a:avLst/>
          </a:prstGeom>
        </p:spPr>
        <p:txBody>
          <a:bodyPr/>
          <a:lstStyle/>
          <a:p>
            <a:pPr/>
            <a:r>
              <a:t>The double chain and arrangement of phospates (minor groove width and depth allow for regions of preferred interaction with water / ions.</a:t>
            </a:r>
          </a:p>
          <a:p>
            <a:pPr/>
            <a:r>
              <a:t>Seen here are solvation maps were the water density is 2.5 times higher than bulk (green) and ion densities are greater than 2 times bulk (yellow).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20" t="0" r="0" b="0"/>
          <a:stretch>
            <a:fillRect/>
          </a:stretch>
        </p:blipFill>
        <p:spPr>
          <a:xfrm>
            <a:off x="5939845" y="2239475"/>
            <a:ext cx="6984216" cy="5935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roperties are sequence depend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Properties are sequence dependent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217" y="2725255"/>
            <a:ext cx="7150333" cy="6526695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C:G pairs…"/>
          <p:cNvSpPr txBox="1"/>
          <p:nvPr/>
        </p:nvSpPr>
        <p:spPr>
          <a:xfrm>
            <a:off x="10694212" y="5389773"/>
            <a:ext cx="1547776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C:G pairs</a:t>
            </a:r>
          </a:p>
          <a:p>
            <a: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pPr>
            <a:r>
              <a:t>A:T pairs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hosphodiester bonds form the NA backb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Phosphodiester bonds form the NA backbone 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1150" y="3151015"/>
            <a:ext cx="6538596" cy="488215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Rectangle"/>
          <p:cNvSpPr/>
          <p:nvPr/>
        </p:nvSpPr>
        <p:spPr>
          <a:xfrm>
            <a:off x="7416799" y="5600699"/>
            <a:ext cx="995364" cy="4706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he sug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sugar</a:t>
            </a:r>
          </a:p>
        </p:txBody>
      </p:sp>
      <p:sp>
        <p:nvSpPr>
          <p:cNvPr id="241" name="Highly flexible. Links between the phosphates. RNA has a ribose. DNA has a 2-deoxyRibose. Ribose has more limited conformational preferences than 2-deoxyRibose in this environment.…"/>
          <p:cNvSpPr txBox="1"/>
          <p:nvPr>
            <p:ph type="body" idx="1"/>
          </p:nvPr>
        </p:nvSpPr>
        <p:spPr>
          <a:xfrm>
            <a:off x="952500" y="5588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Highly flexible. Links between the phosphates. RNA has a ribose. DNA has a 2-deoxyRibose. Ribose has more limited conformational preferences than 2-deoxyRibose in this environment.</a:t>
            </a:r>
          </a:p>
          <a:p>
            <a:pPr/>
            <a:r>
              <a:t>If bases give the recognition properties for NA (direct readout), the sugars and phosphodiesters give the conformational flexibility (indirect readout)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2398" y="5684315"/>
            <a:ext cx="6860004" cy="4081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ugar puck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Sugar puckering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7" y="2511873"/>
            <a:ext cx="8595822" cy="676110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North (C3’ endo) and South (C2’endo) are the most common…"/>
          <p:cNvSpPr txBox="1"/>
          <p:nvPr>
            <p:ph type="body" sz="half" idx="1"/>
          </p:nvPr>
        </p:nvSpPr>
        <p:spPr>
          <a:xfrm>
            <a:off x="8585547" y="2590800"/>
            <a:ext cx="4373117" cy="6286500"/>
          </a:xfrm>
          <a:prstGeom prst="rect">
            <a:avLst/>
          </a:prstGeom>
        </p:spPr>
        <p:txBody>
          <a:bodyPr/>
          <a:lstStyle/>
          <a:p>
            <a:pPr/>
            <a:r>
              <a:t>North (C3’ endo) and South (C2’endo) are the most common</a:t>
            </a:r>
          </a:p>
          <a:p>
            <a:pPr/>
            <a:r>
              <a:t>W is never accessible</a:t>
            </a:r>
          </a:p>
          <a:p>
            <a:pPr/>
            <a:r>
              <a:t>RNA, A-DNA —&gt; N puckering</a:t>
            </a:r>
          </a:p>
          <a:p>
            <a:pPr/>
            <a:r>
              <a:t>B-DNA: mostly S, some 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Base with respect to sugar can be either syn or an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Base with respect to sugar can be either syn or anti</a:t>
            </a:r>
          </a:p>
        </p:txBody>
      </p:sp>
      <p:pic>
        <p:nvPicPr>
          <p:cNvPr id="249" name="New Doc 2018-11-05 09.36.50_6.jpg" descr="New Doc 2018-11-05 09.36.50_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4289" y="2751674"/>
            <a:ext cx="8136222" cy="557105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Anti is the most common. Guanine is the only nucleoside that sometimes goes to Syn"/>
          <p:cNvSpPr txBox="1"/>
          <p:nvPr/>
        </p:nvSpPr>
        <p:spPr>
          <a:xfrm>
            <a:off x="260248" y="8926170"/>
            <a:ext cx="1248430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Anti is the most common. Guanine is the only nucleoside that sometimes goes to Syn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lassical 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Classical view</a:t>
            </a:r>
          </a:p>
        </p:txBody>
      </p:sp>
      <p:sp>
        <p:nvSpPr>
          <p:cNvPr id="126" name="DNA —&gt; genes —&gt; RNA(m) —&gt; Proteins"/>
          <p:cNvSpPr txBox="1"/>
          <p:nvPr/>
        </p:nvSpPr>
        <p:spPr>
          <a:xfrm>
            <a:off x="3288080" y="2715870"/>
            <a:ext cx="594604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DNA —&gt; genes —&gt; RNA(m) —&gt; Proteins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8589" y="3750230"/>
            <a:ext cx="2681022" cy="4929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7289" y="3482929"/>
            <a:ext cx="2940961" cy="5464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0351" y="4004559"/>
            <a:ext cx="2241498" cy="4682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olvation preferences, puckering, backbone determine DNA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5280"/>
            </a:lvl1pPr>
          </a:lstStyle>
          <a:p>
            <a:pPr/>
            <a:r>
              <a:t>Solvation preferences, puckering, backbone determine DNA structure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1459" y="2689986"/>
            <a:ext cx="9057991" cy="6828665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B-DNA"/>
          <p:cNvSpPr txBox="1"/>
          <p:nvPr/>
        </p:nvSpPr>
        <p:spPr>
          <a:xfrm>
            <a:off x="2859582" y="6703670"/>
            <a:ext cx="11134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defRPr>
            </a:lvl1pPr>
          </a:lstStyle>
          <a:p>
            <a:pPr/>
            <a:r>
              <a:t>B-DNA</a:t>
            </a:r>
          </a:p>
        </p:txBody>
      </p:sp>
      <p:sp>
        <p:nvSpPr>
          <p:cNvPr id="255" name="A-DNA"/>
          <p:cNvSpPr txBox="1"/>
          <p:nvPr/>
        </p:nvSpPr>
        <p:spPr>
          <a:xfrm>
            <a:off x="5756576" y="6703670"/>
            <a:ext cx="110764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defRPr>
            </a:lvl1pPr>
          </a:lstStyle>
          <a:p>
            <a:pPr/>
            <a:r>
              <a:t>A-DNA</a:t>
            </a:r>
          </a:p>
        </p:txBody>
      </p:sp>
      <p:sp>
        <p:nvSpPr>
          <p:cNvPr id="256" name="Z-DNA"/>
          <p:cNvSpPr txBox="1"/>
          <p:nvPr/>
        </p:nvSpPr>
        <p:spPr>
          <a:xfrm>
            <a:off x="8861015" y="6703670"/>
            <a:ext cx="109636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defRPr>
            </a:lvl1pPr>
          </a:lstStyle>
          <a:p>
            <a:pPr/>
            <a:r>
              <a:t>Z-DNA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Higher order DNA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Higher order DNA sequence</a:t>
            </a:r>
          </a:p>
        </p:txBody>
      </p:sp>
      <p:sp>
        <p:nvSpPr>
          <p:cNvPr id="259" name="We have 2 meters of DNA (6 feet) in every cell in our bodies. They have to fit in a nucleus that is 5µm in length.…"/>
          <p:cNvSpPr txBox="1"/>
          <p:nvPr>
            <p:ph type="body" sz="half" idx="1"/>
          </p:nvPr>
        </p:nvSpPr>
        <p:spPr>
          <a:xfrm>
            <a:off x="241299" y="2114550"/>
            <a:ext cx="6174335" cy="7090321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We have 2 meters of DNA (6 feet) in every cell in our bodies. They have to fit in a nucleus that is 5µm in length.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Need to pack DNA 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~2% of the DNA codes for proteins. Other regions are regulatory, repressors, enhancers,… involved in gene regulation.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Need to keep DNA accessible </a:t>
            </a:r>
          </a:p>
        </p:txBody>
      </p:sp>
      <p:pic>
        <p:nvPicPr>
          <p:cNvPr id="260" name="Untangling.jpg" descr="Untangling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1360" y="1947439"/>
            <a:ext cx="5921747" cy="7424543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he nucleosome is the core particle for pac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The nucleosome is the core particle for packing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620" y="2682629"/>
            <a:ext cx="9398001" cy="347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147 bases of DNA wrap themselves 1.75 times around the histone octamer (H2A, H2B, H3 and H4).…"/>
          <p:cNvSpPr txBox="1"/>
          <p:nvPr>
            <p:ph type="body" sz="half" idx="1"/>
          </p:nvPr>
        </p:nvSpPr>
        <p:spPr>
          <a:xfrm>
            <a:off x="952500" y="6237287"/>
            <a:ext cx="11099800" cy="3479801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3072"/>
            </a:pPr>
            <a:r>
              <a:t>147 bases of DNA wrap themselves 1.75 times around the histone octamer (H2A, H2B, H3 and H4).</a:t>
            </a:r>
          </a:p>
          <a:p>
            <a:pPr marL="426719" indent="-426719" defTabSz="560831">
              <a:spcBef>
                <a:spcPts val="4000"/>
              </a:spcBef>
              <a:defRPr sz="3072"/>
            </a:pPr>
            <a:r>
              <a:t>Resulting structure is 220Å (10x compression).</a:t>
            </a:r>
          </a:p>
          <a:p>
            <a:pPr marL="426719" indent="-426719" defTabSz="560831">
              <a:spcBef>
                <a:spcPts val="4000"/>
              </a:spcBef>
              <a:defRPr sz="3072"/>
            </a:pPr>
            <a:r>
              <a:t>Linker DNA (~100 base pairs) is used to connect nucleosomes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50" y="2813050"/>
            <a:ext cx="5520470" cy="669593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he nucleosome is the core particle for packing"/>
          <p:cNvSpPr txBox="1"/>
          <p:nvPr/>
        </p:nvSpPr>
        <p:spPr>
          <a:xfrm>
            <a:off x="731774" y="65535"/>
            <a:ext cx="11541253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nucleosome is the core particle for packing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3500" y="4806724"/>
            <a:ext cx="10240726" cy="521992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Packing affects which information can be used"/>
          <p:cNvSpPr txBox="1"/>
          <p:nvPr>
            <p:ph type="body" sz="quarter" idx="1"/>
          </p:nvPr>
        </p:nvSpPr>
        <p:spPr>
          <a:xfrm>
            <a:off x="6914505" y="3035137"/>
            <a:ext cx="5048895" cy="1337916"/>
          </a:xfrm>
          <a:prstGeom prst="rect">
            <a:avLst/>
          </a:prstGeom>
        </p:spPr>
        <p:txBody>
          <a:bodyPr/>
          <a:lstStyle/>
          <a:p>
            <a:pPr/>
            <a:r>
              <a:t>Packing affects which information can be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here is no clear picture of the steps going from nucleosome to chromosome—HiC experiments could change th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There is no clear picture of the steps going from nucleosome to chromosome—HiC experiments could change that</a:t>
            </a:r>
          </a:p>
        </p:txBody>
      </p:sp>
      <p:pic>
        <p:nvPicPr>
          <p:cNvPr id="272" name="biobook_dna_graphik_11.png" descr="biobook_dna_graphik_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321" y="3143250"/>
            <a:ext cx="12370158" cy="5587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pigenetic changes affect packing preferences (cells in different tissues express different protei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Epigenetic changes affect packing preferences (cells in different tissues express different proteins)</a:t>
            </a:r>
          </a:p>
        </p:txBody>
      </p:sp>
      <p:pic>
        <p:nvPicPr>
          <p:cNvPr id="27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00" y="2063750"/>
            <a:ext cx="10750883" cy="77184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DNA methylation happens in mammals at 5’-CpG-3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DNA methylation happens in mammals at 5’-CpG-3’</a:t>
            </a:r>
          </a:p>
        </p:txBody>
      </p:sp>
      <p:grpSp>
        <p:nvGrpSpPr>
          <p:cNvPr id="280" name="Group"/>
          <p:cNvGrpSpPr/>
          <p:nvPr/>
        </p:nvGrpSpPr>
        <p:grpSpPr>
          <a:xfrm>
            <a:off x="2324100" y="3056560"/>
            <a:ext cx="2242132" cy="3060701"/>
            <a:chOff x="0" y="0"/>
            <a:chExt cx="2242131" cy="3060700"/>
          </a:xfrm>
        </p:grpSpPr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15885" b="0"/>
            <a:stretch>
              <a:fillRect/>
            </a:stretch>
          </p:blipFill>
          <p:spPr>
            <a:xfrm>
              <a:off x="127000" y="0"/>
              <a:ext cx="2115132" cy="306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600" fill="norm" stroke="1" extrusionOk="0">
                  <a:moveTo>
                    <a:pt x="193" y="0"/>
                  </a:moveTo>
                  <a:cubicBezTo>
                    <a:pt x="23" y="0"/>
                    <a:pt x="0" y="1260"/>
                    <a:pt x="0" y="10800"/>
                  </a:cubicBezTo>
                  <a:lnTo>
                    <a:pt x="0" y="21600"/>
                  </a:lnTo>
                  <a:lnTo>
                    <a:pt x="3650" y="21600"/>
                  </a:lnTo>
                  <a:cubicBezTo>
                    <a:pt x="5656" y="21600"/>
                    <a:pt x="7332" y="21574"/>
                    <a:pt x="7375" y="21544"/>
                  </a:cubicBezTo>
                  <a:cubicBezTo>
                    <a:pt x="7419" y="21514"/>
                    <a:pt x="7371" y="21400"/>
                    <a:pt x="7267" y="21289"/>
                  </a:cubicBezTo>
                  <a:cubicBezTo>
                    <a:pt x="7198" y="21216"/>
                    <a:pt x="7154" y="21153"/>
                    <a:pt x="7146" y="21087"/>
                  </a:cubicBezTo>
                  <a:cubicBezTo>
                    <a:pt x="7137" y="21023"/>
                    <a:pt x="7163" y="20960"/>
                    <a:pt x="7231" y="20883"/>
                  </a:cubicBezTo>
                  <a:cubicBezTo>
                    <a:pt x="7367" y="20729"/>
                    <a:pt x="7675" y="20530"/>
                    <a:pt x="8224" y="20208"/>
                  </a:cubicBezTo>
                  <a:lnTo>
                    <a:pt x="9202" y="19634"/>
                  </a:lnTo>
                  <a:lnTo>
                    <a:pt x="10031" y="19953"/>
                  </a:lnTo>
                  <a:cubicBezTo>
                    <a:pt x="10252" y="20038"/>
                    <a:pt x="10451" y="20104"/>
                    <a:pt x="10631" y="20155"/>
                  </a:cubicBezTo>
                  <a:cubicBezTo>
                    <a:pt x="10811" y="20205"/>
                    <a:pt x="10970" y="20238"/>
                    <a:pt x="11114" y="20256"/>
                  </a:cubicBezTo>
                  <a:cubicBezTo>
                    <a:pt x="11402" y="20290"/>
                    <a:pt x="11620" y="20259"/>
                    <a:pt x="11785" y="20163"/>
                  </a:cubicBezTo>
                  <a:cubicBezTo>
                    <a:pt x="11875" y="20111"/>
                    <a:pt x="11949" y="20058"/>
                    <a:pt x="12007" y="20006"/>
                  </a:cubicBezTo>
                  <a:cubicBezTo>
                    <a:pt x="12008" y="20005"/>
                    <a:pt x="12010" y="20005"/>
                    <a:pt x="12011" y="20004"/>
                  </a:cubicBezTo>
                  <a:cubicBezTo>
                    <a:pt x="12125" y="19898"/>
                    <a:pt x="12175" y="19789"/>
                    <a:pt x="12160" y="19681"/>
                  </a:cubicBezTo>
                  <a:cubicBezTo>
                    <a:pt x="12152" y="19627"/>
                    <a:pt x="12128" y="19574"/>
                    <a:pt x="12087" y="19519"/>
                  </a:cubicBezTo>
                  <a:cubicBezTo>
                    <a:pt x="12004" y="19407"/>
                    <a:pt x="11897" y="19256"/>
                    <a:pt x="11850" y="19186"/>
                  </a:cubicBezTo>
                  <a:cubicBezTo>
                    <a:pt x="11803" y="19115"/>
                    <a:pt x="11583" y="19014"/>
                    <a:pt x="11363" y="18962"/>
                  </a:cubicBezTo>
                  <a:cubicBezTo>
                    <a:pt x="11143" y="18909"/>
                    <a:pt x="10922" y="18838"/>
                    <a:pt x="10872" y="18802"/>
                  </a:cubicBezTo>
                  <a:cubicBezTo>
                    <a:pt x="10744" y="18711"/>
                    <a:pt x="11430" y="18105"/>
                    <a:pt x="11661" y="18105"/>
                  </a:cubicBezTo>
                  <a:cubicBezTo>
                    <a:pt x="11739" y="18105"/>
                    <a:pt x="12152" y="18232"/>
                    <a:pt x="12691" y="18415"/>
                  </a:cubicBezTo>
                  <a:cubicBezTo>
                    <a:pt x="13231" y="18599"/>
                    <a:pt x="13895" y="18836"/>
                    <a:pt x="14473" y="19060"/>
                  </a:cubicBezTo>
                  <a:cubicBezTo>
                    <a:pt x="14664" y="19133"/>
                    <a:pt x="14903" y="19146"/>
                    <a:pt x="15125" y="19107"/>
                  </a:cubicBezTo>
                  <a:cubicBezTo>
                    <a:pt x="15347" y="19068"/>
                    <a:pt x="15552" y="18978"/>
                    <a:pt x="15672" y="18850"/>
                  </a:cubicBezTo>
                  <a:cubicBezTo>
                    <a:pt x="15840" y="18671"/>
                    <a:pt x="15849" y="18577"/>
                    <a:pt x="15729" y="18303"/>
                  </a:cubicBezTo>
                  <a:cubicBezTo>
                    <a:pt x="15600" y="18009"/>
                    <a:pt x="15469" y="17932"/>
                    <a:pt x="14582" y="17631"/>
                  </a:cubicBezTo>
                  <a:cubicBezTo>
                    <a:pt x="13066" y="17116"/>
                    <a:pt x="12702" y="16957"/>
                    <a:pt x="12671" y="16808"/>
                  </a:cubicBezTo>
                  <a:cubicBezTo>
                    <a:pt x="12649" y="16707"/>
                    <a:pt x="12824" y="16109"/>
                    <a:pt x="13025" y="15519"/>
                  </a:cubicBezTo>
                  <a:cubicBezTo>
                    <a:pt x="13125" y="15226"/>
                    <a:pt x="13235" y="14934"/>
                    <a:pt x="13327" y="14707"/>
                  </a:cubicBezTo>
                  <a:cubicBezTo>
                    <a:pt x="13327" y="14706"/>
                    <a:pt x="13326" y="14706"/>
                    <a:pt x="13327" y="14704"/>
                  </a:cubicBezTo>
                  <a:cubicBezTo>
                    <a:pt x="13418" y="14477"/>
                    <a:pt x="13493" y="14317"/>
                    <a:pt x="13532" y="14284"/>
                  </a:cubicBezTo>
                  <a:cubicBezTo>
                    <a:pt x="13601" y="14226"/>
                    <a:pt x="14167" y="14101"/>
                    <a:pt x="14783" y="13990"/>
                  </a:cubicBezTo>
                  <a:cubicBezTo>
                    <a:pt x="15399" y="13879"/>
                    <a:pt x="16065" y="13784"/>
                    <a:pt x="16324" y="13783"/>
                  </a:cubicBezTo>
                  <a:cubicBezTo>
                    <a:pt x="16485" y="13782"/>
                    <a:pt x="16648" y="13745"/>
                    <a:pt x="16686" y="13702"/>
                  </a:cubicBezTo>
                  <a:cubicBezTo>
                    <a:pt x="16703" y="13683"/>
                    <a:pt x="16721" y="13671"/>
                    <a:pt x="16747" y="13665"/>
                  </a:cubicBezTo>
                  <a:cubicBezTo>
                    <a:pt x="16772" y="13660"/>
                    <a:pt x="16802" y="13660"/>
                    <a:pt x="16839" y="13668"/>
                  </a:cubicBezTo>
                  <a:cubicBezTo>
                    <a:pt x="17061" y="13713"/>
                    <a:pt x="17510" y="14018"/>
                    <a:pt x="18421" y="14718"/>
                  </a:cubicBezTo>
                  <a:cubicBezTo>
                    <a:pt x="18772" y="14989"/>
                    <a:pt x="19048" y="15198"/>
                    <a:pt x="19274" y="15357"/>
                  </a:cubicBezTo>
                  <a:cubicBezTo>
                    <a:pt x="19499" y="15516"/>
                    <a:pt x="19672" y="15627"/>
                    <a:pt x="19821" y="15699"/>
                  </a:cubicBezTo>
                  <a:cubicBezTo>
                    <a:pt x="20119" y="15842"/>
                    <a:pt x="20312" y="15831"/>
                    <a:pt x="20593" y="15763"/>
                  </a:cubicBezTo>
                  <a:cubicBezTo>
                    <a:pt x="20821" y="15708"/>
                    <a:pt x="20983" y="15629"/>
                    <a:pt x="21088" y="15519"/>
                  </a:cubicBezTo>
                  <a:cubicBezTo>
                    <a:pt x="21141" y="15464"/>
                    <a:pt x="21184" y="15401"/>
                    <a:pt x="21209" y="15329"/>
                  </a:cubicBezTo>
                  <a:cubicBezTo>
                    <a:pt x="21234" y="15257"/>
                    <a:pt x="21245" y="15176"/>
                    <a:pt x="21245" y="15085"/>
                  </a:cubicBezTo>
                  <a:cubicBezTo>
                    <a:pt x="21245" y="14987"/>
                    <a:pt x="21171" y="14870"/>
                    <a:pt x="20972" y="14685"/>
                  </a:cubicBezTo>
                  <a:cubicBezTo>
                    <a:pt x="20971" y="14684"/>
                    <a:pt x="20972" y="14682"/>
                    <a:pt x="20972" y="14682"/>
                  </a:cubicBezTo>
                  <a:cubicBezTo>
                    <a:pt x="20770" y="14495"/>
                    <a:pt x="20440" y="14239"/>
                    <a:pt x="19925" y="13859"/>
                  </a:cubicBezTo>
                  <a:cubicBezTo>
                    <a:pt x="18994" y="13171"/>
                    <a:pt x="18598" y="12815"/>
                    <a:pt x="18586" y="12649"/>
                  </a:cubicBezTo>
                  <a:cubicBezTo>
                    <a:pt x="18576" y="12519"/>
                    <a:pt x="18704" y="12111"/>
                    <a:pt x="18867" y="11741"/>
                  </a:cubicBezTo>
                  <a:cubicBezTo>
                    <a:pt x="19573" y="10140"/>
                    <a:pt x="19747" y="9717"/>
                    <a:pt x="19756" y="9590"/>
                  </a:cubicBezTo>
                  <a:cubicBezTo>
                    <a:pt x="19766" y="9466"/>
                    <a:pt x="19357" y="9115"/>
                    <a:pt x="17978" y="8066"/>
                  </a:cubicBezTo>
                  <a:cubicBezTo>
                    <a:pt x="16643" y="7051"/>
                    <a:pt x="16716" y="7133"/>
                    <a:pt x="16884" y="6848"/>
                  </a:cubicBezTo>
                  <a:cubicBezTo>
                    <a:pt x="16968" y="6705"/>
                    <a:pt x="17052" y="6543"/>
                    <a:pt x="17069" y="6487"/>
                  </a:cubicBezTo>
                  <a:cubicBezTo>
                    <a:pt x="17143" y="6244"/>
                    <a:pt x="17668" y="5052"/>
                    <a:pt x="17757" y="4929"/>
                  </a:cubicBezTo>
                  <a:cubicBezTo>
                    <a:pt x="17846" y="4806"/>
                    <a:pt x="19400" y="4493"/>
                    <a:pt x="20634" y="4350"/>
                  </a:cubicBezTo>
                  <a:cubicBezTo>
                    <a:pt x="21196" y="4284"/>
                    <a:pt x="21600" y="3886"/>
                    <a:pt x="21386" y="3607"/>
                  </a:cubicBezTo>
                  <a:cubicBezTo>
                    <a:pt x="21319" y="3520"/>
                    <a:pt x="21235" y="3381"/>
                    <a:pt x="21197" y="3297"/>
                  </a:cubicBezTo>
                  <a:cubicBezTo>
                    <a:pt x="21168" y="3230"/>
                    <a:pt x="21116" y="3181"/>
                    <a:pt x="21028" y="3148"/>
                  </a:cubicBezTo>
                  <a:cubicBezTo>
                    <a:pt x="20853" y="3082"/>
                    <a:pt x="20538" y="3082"/>
                    <a:pt x="19994" y="3151"/>
                  </a:cubicBezTo>
                  <a:cubicBezTo>
                    <a:pt x="19722" y="3185"/>
                    <a:pt x="19391" y="3237"/>
                    <a:pt x="18992" y="3305"/>
                  </a:cubicBezTo>
                  <a:lnTo>
                    <a:pt x="17447" y="3568"/>
                  </a:lnTo>
                  <a:lnTo>
                    <a:pt x="16179" y="2680"/>
                  </a:lnTo>
                  <a:cubicBezTo>
                    <a:pt x="15353" y="2102"/>
                    <a:pt x="14883" y="1826"/>
                    <a:pt x="14578" y="1790"/>
                  </a:cubicBezTo>
                  <a:cubicBezTo>
                    <a:pt x="14395" y="1768"/>
                    <a:pt x="14272" y="1833"/>
                    <a:pt x="14168" y="1969"/>
                  </a:cubicBezTo>
                  <a:cubicBezTo>
                    <a:pt x="14130" y="2017"/>
                    <a:pt x="14076" y="2055"/>
                    <a:pt x="14019" y="2078"/>
                  </a:cubicBezTo>
                  <a:cubicBezTo>
                    <a:pt x="13962" y="2102"/>
                    <a:pt x="13902" y="2111"/>
                    <a:pt x="13854" y="2098"/>
                  </a:cubicBezTo>
                  <a:cubicBezTo>
                    <a:pt x="13644" y="2042"/>
                    <a:pt x="13478" y="2415"/>
                    <a:pt x="13604" y="2658"/>
                  </a:cubicBezTo>
                  <a:cubicBezTo>
                    <a:pt x="13651" y="2748"/>
                    <a:pt x="14173" y="3175"/>
                    <a:pt x="14763" y="3605"/>
                  </a:cubicBezTo>
                  <a:cubicBezTo>
                    <a:pt x="15353" y="4034"/>
                    <a:pt x="15837" y="4437"/>
                    <a:pt x="15837" y="4498"/>
                  </a:cubicBezTo>
                  <a:cubicBezTo>
                    <a:pt x="15837" y="4567"/>
                    <a:pt x="15786" y="4725"/>
                    <a:pt x="15705" y="4929"/>
                  </a:cubicBezTo>
                  <a:cubicBezTo>
                    <a:pt x="15704" y="4931"/>
                    <a:pt x="15705" y="4931"/>
                    <a:pt x="15705" y="4932"/>
                  </a:cubicBezTo>
                  <a:cubicBezTo>
                    <a:pt x="15623" y="5136"/>
                    <a:pt x="15512" y="5383"/>
                    <a:pt x="15395" y="5627"/>
                  </a:cubicBezTo>
                  <a:cubicBezTo>
                    <a:pt x="15394" y="5628"/>
                    <a:pt x="15395" y="5629"/>
                    <a:pt x="15395" y="5630"/>
                  </a:cubicBezTo>
                  <a:cubicBezTo>
                    <a:pt x="15337" y="5751"/>
                    <a:pt x="15280" y="5852"/>
                    <a:pt x="15222" y="5966"/>
                  </a:cubicBezTo>
                  <a:cubicBezTo>
                    <a:pt x="15163" y="6080"/>
                    <a:pt x="15098" y="6207"/>
                    <a:pt x="15045" y="6302"/>
                  </a:cubicBezTo>
                  <a:cubicBezTo>
                    <a:pt x="15044" y="6303"/>
                    <a:pt x="15045" y="6304"/>
                    <a:pt x="15045" y="6305"/>
                  </a:cubicBezTo>
                  <a:cubicBezTo>
                    <a:pt x="14938" y="6492"/>
                    <a:pt x="14846" y="6631"/>
                    <a:pt x="14795" y="6669"/>
                  </a:cubicBezTo>
                  <a:cubicBezTo>
                    <a:pt x="14668" y="6764"/>
                    <a:pt x="14377" y="6845"/>
                    <a:pt x="14139" y="6851"/>
                  </a:cubicBezTo>
                  <a:cubicBezTo>
                    <a:pt x="13905" y="6857"/>
                    <a:pt x="13640" y="6895"/>
                    <a:pt x="13548" y="6935"/>
                  </a:cubicBezTo>
                  <a:cubicBezTo>
                    <a:pt x="13453" y="6976"/>
                    <a:pt x="13297" y="6957"/>
                    <a:pt x="13186" y="6893"/>
                  </a:cubicBezTo>
                  <a:cubicBezTo>
                    <a:pt x="13027" y="6801"/>
                    <a:pt x="12997" y="6806"/>
                    <a:pt x="13029" y="6910"/>
                  </a:cubicBezTo>
                  <a:cubicBezTo>
                    <a:pt x="13052" y="6984"/>
                    <a:pt x="12962" y="7039"/>
                    <a:pt x="12812" y="7044"/>
                  </a:cubicBezTo>
                  <a:cubicBezTo>
                    <a:pt x="12670" y="7049"/>
                    <a:pt x="12467" y="7078"/>
                    <a:pt x="12361" y="7106"/>
                  </a:cubicBezTo>
                  <a:cubicBezTo>
                    <a:pt x="12255" y="7133"/>
                    <a:pt x="12081" y="7158"/>
                    <a:pt x="11975" y="7162"/>
                  </a:cubicBezTo>
                  <a:cubicBezTo>
                    <a:pt x="11868" y="7165"/>
                    <a:pt x="11590" y="7184"/>
                    <a:pt x="11359" y="7201"/>
                  </a:cubicBezTo>
                  <a:cubicBezTo>
                    <a:pt x="10976" y="7230"/>
                    <a:pt x="10832" y="7156"/>
                    <a:pt x="9749" y="6389"/>
                  </a:cubicBezTo>
                  <a:cubicBezTo>
                    <a:pt x="9096" y="5925"/>
                    <a:pt x="8460" y="5505"/>
                    <a:pt x="8333" y="5456"/>
                  </a:cubicBezTo>
                  <a:cubicBezTo>
                    <a:pt x="8256" y="5426"/>
                    <a:pt x="8173" y="5410"/>
                    <a:pt x="8092" y="5406"/>
                  </a:cubicBezTo>
                  <a:cubicBezTo>
                    <a:pt x="7930" y="5397"/>
                    <a:pt x="7774" y="5437"/>
                    <a:pt x="7669" y="5512"/>
                  </a:cubicBezTo>
                  <a:cubicBezTo>
                    <a:pt x="7617" y="5550"/>
                    <a:pt x="7577" y="5595"/>
                    <a:pt x="7557" y="5649"/>
                  </a:cubicBezTo>
                  <a:cubicBezTo>
                    <a:pt x="7536" y="5704"/>
                    <a:pt x="7504" y="5742"/>
                    <a:pt x="7460" y="5764"/>
                  </a:cubicBezTo>
                  <a:cubicBezTo>
                    <a:pt x="7416" y="5787"/>
                    <a:pt x="7363" y="5791"/>
                    <a:pt x="7303" y="5775"/>
                  </a:cubicBezTo>
                  <a:cubicBezTo>
                    <a:pt x="7070" y="5713"/>
                    <a:pt x="6918" y="5963"/>
                    <a:pt x="7029" y="6221"/>
                  </a:cubicBezTo>
                  <a:cubicBezTo>
                    <a:pt x="7075" y="6325"/>
                    <a:pt x="7662" y="6798"/>
                    <a:pt x="8333" y="7277"/>
                  </a:cubicBezTo>
                  <a:cubicBezTo>
                    <a:pt x="8914" y="7691"/>
                    <a:pt x="9216" y="7911"/>
                    <a:pt x="9363" y="8064"/>
                  </a:cubicBezTo>
                  <a:cubicBezTo>
                    <a:pt x="9363" y="8064"/>
                    <a:pt x="9363" y="8066"/>
                    <a:pt x="9363" y="8066"/>
                  </a:cubicBezTo>
                  <a:cubicBezTo>
                    <a:pt x="9435" y="8141"/>
                    <a:pt x="9473" y="8200"/>
                    <a:pt x="9484" y="8257"/>
                  </a:cubicBezTo>
                  <a:cubicBezTo>
                    <a:pt x="9484" y="8258"/>
                    <a:pt x="9484" y="8259"/>
                    <a:pt x="9484" y="8260"/>
                  </a:cubicBezTo>
                  <a:cubicBezTo>
                    <a:pt x="9494" y="8316"/>
                    <a:pt x="9481" y="8372"/>
                    <a:pt x="9460" y="8442"/>
                  </a:cubicBezTo>
                  <a:cubicBezTo>
                    <a:pt x="9410" y="8604"/>
                    <a:pt x="9334" y="8779"/>
                    <a:pt x="9291" y="8828"/>
                  </a:cubicBezTo>
                  <a:cubicBezTo>
                    <a:pt x="9247" y="8878"/>
                    <a:pt x="9200" y="8948"/>
                    <a:pt x="9190" y="8985"/>
                  </a:cubicBezTo>
                  <a:cubicBezTo>
                    <a:pt x="9180" y="9022"/>
                    <a:pt x="9161" y="9062"/>
                    <a:pt x="9146" y="9075"/>
                  </a:cubicBezTo>
                  <a:cubicBezTo>
                    <a:pt x="9131" y="9087"/>
                    <a:pt x="9107" y="9178"/>
                    <a:pt x="9090" y="9276"/>
                  </a:cubicBezTo>
                  <a:cubicBezTo>
                    <a:pt x="9060" y="9447"/>
                    <a:pt x="8820" y="10020"/>
                    <a:pt x="8659" y="10307"/>
                  </a:cubicBezTo>
                  <a:cubicBezTo>
                    <a:pt x="8618" y="10381"/>
                    <a:pt x="8594" y="10466"/>
                    <a:pt x="8603" y="10498"/>
                  </a:cubicBezTo>
                  <a:cubicBezTo>
                    <a:pt x="8612" y="10530"/>
                    <a:pt x="8580" y="10566"/>
                    <a:pt x="8530" y="10604"/>
                  </a:cubicBezTo>
                  <a:cubicBezTo>
                    <a:pt x="8506" y="10624"/>
                    <a:pt x="8469" y="10645"/>
                    <a:pt x="8430" y="10666"/>
                  </a:cubicBezTo>
                  <a:cubicBezTo>
                    <a:pt x="8411" y="10675"/>
                    <a:pt x="8387" y="10684"/>
                    <a:pt x="8365" y="10694"/>
                  </a:cubicBezTo>
                  <a:cubicBezTo>
                    <a:pt x="8111" y="10811"/>
                    <a:pt x="7666" y="10938"/>
                    <a:pt x="7062" y="11041"/>
                  </a:cubicBezTo>
                  <a:cubicBezTo>
                    <a:pt x="7036" y="11045"/>
                    <a:pt x="7054" y="11042"/>
                    <a:pt x="7029" y="11046"/>
                  </a:cubicBezTo>
                  <a:cubicBezTo>
                    <a:pt x="6620" y="11125"/>
                    <a:pt x="6173" y="11198"/>
                    <a:pt x="5677" y="11257"/>
                  </a:cubicBezTo>
                  <a:cubicBezTo>
                    <a:pt x="5496" y="11278"/>
                    <a:pt x="5351" y="11317"/>
                    <a:pt x="5211" y="11357"/>
                  </a:cubicBezTo>
                  <a:cubicBezTo>
                    <a:pt x="5168" y="11390"/>
                    <a:pt x="5131" y="11428"/>
                    <a:pt x="5114" y="11472"/>
                  </a:cubicBezTo>
                  <a:cubicBezTo>
                    <a:pt x="5070" y="11590"/>
                    <a:pt x="4975" y="11633"/>
                    <a:pt x="4845" y="11598"/>
                  </a:cubicBezTo>
                  <a:cubicBezTo>
                    <a:pt x="4787" y="11583"/>
                    <a:pt x="4743" y="11598"/>
                    <a:pt x="4700" y="11618"/>
                  </a:cubicBezTo>
                  <a:cubicBezTo>
                    <a:pt x="4626" y="11692"/>
                    <a:pt x="4575" y="11774"/>
                    <a:pt x="4559" y="11864"/>
                  </a:cubicBezTo>
                  <a:cubicBezTo>
                    <a:pt x="4558" y="11876"/>
                    <a:pt x="4555" y="11886"/>
                    <a:pt x="4555" y="11898"/>
                  </a:cubicBezTo>
                  <a:cubicBezTo>
                    <a:pt x="4545" y="11997"/>
                    <a:pt x="4565" y="12103"/>
                    <a:pt x="4627" y="12217"/>
                  </a:cubicBezTo>
                  <a:cubicBezTo>
                    <a:pt x="4684" y="12322"/>
                    <a:pt x="4748" y="12402"/>
                    <a:pt x="4841" y="12458"/>
                  </a:cubicBezTo>
                  <a:cubicBezTo>
                    <a:pt x="4887" y="12486"/>
                    <a:pt x="4939" y="12509"/>
                    <a:pt x="5001" y="12525"/>
                  </a:cubicBezTo>
                  <a:cubicBezTo>
                    <a:pt x="5188" y="12576"/>
                    <a:pt x="5458" y="12574"/>
                    <a:pt x="5875" y="12525"/>
                  </a:cubicBezTo>
                  <a:cubicBezTo>
                    <a:pt x="6151" y="12493"/>
                    <a:pt x="6490" y="12439"/>
                    <a:pt x="6913" y="12366"/>
                  </a:cubicBezTo>
                  <a:cubicBezTo>
                    <a:pt x="7750" y="12221"/>
                    <a:pt x="8537" y="12104"/>
                    <a:pt x="8663" y="12102"/>
                  </a:cubicBezTo>
                  <a:cubicBezTo>
                    <a:pt x="8789" y="12101"/>
                    <a:pt x="9497" y="12513"/>
                    <a:pt x="10236" y="13018"/>
                  </a:cubicBezTo>
                  <a:lnTo>
                    <a:pt x="11580" y="13937"/>
                  </a:lnTo>
                  <a:lnTo>
                    <a:pt x="11258" y="14833"/>
                  </a:lnTo>
                  <a:cubicBezTo>
                    <a:pt x="11080" y="15326"/>
                    <a:pt x="10900" y="15869"/>
                    <a:pt x="10860" y="16040"/>
                  </a:cubicBezTo>
                  <a:cubicBezTo>
                    <a:pt x="10808" y="16260"/>
                    <a:pt x="10742" y="16439"/>
                    <a:pt x="10667" y="16564"/>
                  </a:cubicBezTo>
                  <a:cubicBezTo>
                    <a:pt x="10667" y="16565"/>
                    <a:pt x="10667" y="16566"/>
                    <a:pt x="10667" y="16567"/>
                  </a:cubicBezTo>
                  <a:cubicBezTo>
                    <a:pt x="10592" y="16690"/>
                    <a:pt x="10506" y="16760"/>
                    <a:pt x="10425" y="16760"/>
                  </a:cubicBezTo>
                  <a:cubicBezTo>
                    <a:pt x="10349" y="16760"/>
                    <a:pt x="10320" y="16797"/>
                    <a:pt x="10361" y="16844"/>
                  </a:cubicBezTo>
                  <a:cubicBezTo>
                    <a:pt x="10384" y="16870"/>
                    <a:pt x="10374" y="16899"/>
                    <a:pt x="10345" y="16928"/>
                  </a:cubicBezTo>
                  <a:cubicBezTo>
                    <a:pt x="10316" y="16958"/>
                    <a:pt x="10270" y="16986"/>
                    <a:pt x="10208" y="17009"/>
                  </a:cubicBezTo>
                  <a:cubicBezTo>
                    <a:pt x="10148" y="17033"/>
                    <a:pt x="10080" y="17051"/>
                    <a:pt x="10011" y="17060"/>
                  </a:cubicBezTo>
                  <a:cubicBezTo>
                    <a:pt x="9942" y="17069"/>
                    <a:pt x="9873" y="17068"/>
                    <a:pt x="9818" y="17054"/>
                  </a:cubicBezTo>
                  <a:cubicBezTo>
                    <a:pt x="9729" y="17032"/>
                    <a:pt x="9657" y="17060"/>
                    <a:pt x="9657" y="17116"/>
                  </a:cubicBezTo>
                  <a:cubicBezTo>
                    <a:pt x="9657" y="17144"/>
                    <a:pt x="9587" y="17192"/>
                    <a:pt x="9476" y="17245"/>
                  </a:cubicBezTo>
                  <a:cubicBezTo>
                    <a:pt x="9365" y="17298"/>
                    <a:pt x="9214" y="17355"/>
                    <a:pt x="9045" y="17407"/>
                  </a:cubicBezTo>
                  <a:cubicBezTo>
                    <a:pt x="8709" y="17511"/>
                    <a:pt x="8434" y="17583"/>
                    <a:pt x="8434" y="17567"/>
                  </a:cubicBezTo>
                  <a:cubicBezTo>
                    <a:pt x="8434" y="17551"/>
                    <a:pt x="8316" y="17580"/>
                    <a:pt x="8172" y="17634"/>
                  </a:cubicBezTo>
                  <a:cubicBezTo>
                    <a:pt x="7949" y="17717"/>
                    <a:pt x="7766" y="17659"/>
                    <a:pt x="6949" y="17245"/>
                  </a:cubicBezTo>
                  <a:cubicBezTo>
                    <a:pt x="5943" y="16734"/>
                    <a:pt x="5671" y="16674"/>
                    <a:pt x="5408" y="16895"/>
                  </a:cubicBezTo>
                  <a:cubicBezTo>
                    <a:pt x="5320" y="16969"/>
                    <a:pt x="5170" y="17029"/>
                    <a:pt x="5074" y="17029"/>
                  </a:cubicBezTo>
                  <a:cubicBezTo>
                    <a:pt x="4805" y="17029"/>
                    <a:pt x="4697" y="17475"/>
                    <a:pt x="4905" y="17732"/>
                  </a:cubicBezTo>
                  <a:cubicBezTo>
                    <a:pt x="5004" y="17855"/>
                    <a:pt x="5289" y="18033"/>
                    <a:pt x="5537" y="18127"/>
                  </a:cubicBezTo>
                  <a:cubicBezTo>
                    <a:pt x="5785" y="18221"/>
                    <a:pt x="6126" y="18391"/>
                    <a:pt x="6293" y="18505"/>
                  </a:cubicBezTo>
                  <a:lnTo>
                    <a:pt x="6595" y="18712"/>
                  </a:lnTo>
                  <a:lnTo>
                    <a:pt x="6060" y="19208"/>
                  </a:lnTo>
                  <a:cubicBezTo>
                    <a:pt x="5764" y="19480"/>
                    <a:pt x="5450" y="19720"/>
                    <a:pt x="5364" y="19743"/>
                  </a:cubicBezTo>
                  <a:cubicBezTo>
                    <a:pt x="5305" y="19759"/>
                    <a:pt x="5149" y="19731"/>
                    <a:pt x="4941" y="19676"/>
                  </a:cubicBezTo>
                  <a:cubicBezTo>
                    <a:pt x="4316" y="19510"/>
                    <a:pt x="3223" y="19093"/>
                    <a:pt x="2853" y="18852"/>
                  </a:cubicBezTo>
                  <a:cubicBezTo>
                    <a:pt x="2550" y="18655"/>
                    <a:pt x="2467" y="18594"/>
                    <a:pt x="2539" y="18533"/>
                  </a:cubicBezTo>
                  <a:cubicBezTo>
                    <a:pt x="2563" y="18513"/>
                    <a:pt x="2604" y="18493"/>
                    <a:pt x="2660" y="18469"/>
                  </a:cubicBezTo>
                  <a:cubicBezTo>
                    <a:pt x="2820" y="18399"/>
                    <a:pt x="2848" y="18348"/>
                    <a:pt x="2744" y="18317"/>
                  </a:cubicBezTo>
                  <a:cubicBezTo>
                    <a:pt x="2406" y="18218"/>
                    <a:pt x="2177" y="18071"/>
                    <a:pt x="1988" y="17766"/>
                  </a:cubicBezTo>
                  <a:cubicBezTo>
                    <a:pt x="1798" y="17461"/>
                    <a:pt x="1648" y="16997"/>
                    <a:pt x="1473" y="16267"/>
                  </a:cubicBezTo>
                  <a:cubicBezTo>
                    <a:pt x="1354" y="15771"/>
                    <a:pt x="1141" y="15519"/>
                    <a:pt x="760" y="15427"/>
                  </a:cubicBezTo>
                  <a:lnTo>
                    <a:pt x="386" y="15335"/>
                  </a:lnTo>
                  <a:lnTo>
                    <a:pt x="386" y="7669"/>
                  </a:lnTo>
                  <a:cubicBezTo>
                    <a:pt x="386" y="913"/>
                    <a:pt x="363" y="0"/>
                    <a:pt x="193" y="0"/>
                  </a:cubicBezTo>
                  <a:close/>
                  <a:moveTo>
                    <a:pt x="7094" y="1199"/>
                  </a:moveTo>
                  <a:cubicBezTo>
                    <a:pt x="7010" y="1192"/>
                    <a:pt x="6925" y="1217"/>
                    <a:pt x="6852" y="1252"/>
                  </a:cubicBezTo>
                  <a:cubicBezTo>
                    <a:pt x="6830" y="1263"/>
                    <a:pt x="6807" y="1274"/>
                    <a:pt x="6788" y="1288"/>
                  </a:cubicBezTo>
                  <a:cubicBezTo>
                    <a:pt x="6773" y="1300"/>
                    <a:pt x="6759" y="1312"/>
                    <a:pt x="6748" y="1325"/>
                  </a:cubicBezTo>
                  <a:cubicBezTo>
                    <a:pt x="6718" y="1359"/>
                    <a:pt x="6695" y="1399"/>
                    <a:pt x="6695" y="1442"/>
                  </a:cubicBezTo>
                  <a:cubicBezTo>
                    <a:pt x="6695" y="1535"/>
                    <a:pt x="6843" y="1675"/>
                    <a:pt x="7021" y="1756"/>
                  </a:cubicBezTo>
                  <a:cubicBezTo>
                    <a:pt x="7278" y="1873"/>
                    <a:pt x="7313" y="1931"/>
                    <a:pt x="7194" y="2031"/>
                  </a:cubicBezTo>
                  <a:cubicBezTo>
                    <a:pt x="7107" y="2104"/>
                    <a:pt x="6930" y="2134"/>
                    <a:pt x="6772" y="2103"/>
                  </a:cubicBezTo>
                  <a:cubicBezTo>
                    <a:pt x="6555" y="2061"/>
                    <a:pt x="6541" y="2068"/>
                    <a:pt x="6695" y="2143"/>
                  </a:cubicBezTo>
                  <a:cubicBezTo>
                    <a:pt x="6821" y="2204"/>
                    <a:pt x="6895" y="2236"/>
                    <a:pt x="6973" y="2232"/>
                  </a:cubicBezTo>
                  <a:cubicBezTo>
                    <a:pt x="7052" y="2229"/>
                    <a:pt x="7135" y="2190"/>
                    <a:pt x="7283" y="2115"/>
                  </a:cubicBezTo>
                  <a:cubicBezTo>
                    <a:pt x="7459" y="2025"/>
                    <a:pt x="7580" y="2015"/>
                    <a:pt x="7693" y="2081"/>
                  </a:cubicBezTo>
                  <a:cubicBezTo>
                    <a:pt x="7757" y="2118"/>
                    <a:pt x="7796" y="2114"/>
                    <a:pt x="7818" y="2053"/>
                  </a:cubicBezTo>
                  <a:cubicBezTo>
                    <a:pt x="7840" y="1994"/>
                    <a:pt x="7845" y="1880"/>
                    <a:pt x="7838" y="1692"/>
                  </a:cubicBezTo>
                  <a:cubicBezTo>
                    <a:pt x="7824" y="1292"/>
                    <a:pt x="7808" y="1259"/>
                    <a:pt x="7742" y="1504"/>
                  </a:cubicBezTo>
                  <a:cubicBezTo>
                    <a:pt x="7718" y="1590"/>
                    <a:pt x="7696" y="1654"/>
                    <a:pt x="7669" y="1700"/>
                  </a:cubicBezTo>
                  <a:cubicBezTo>
                    <a:pt x="7669" y="1701"/>
                    <a:pt x="7670" y="1702"/>
                    <a:pt x="7669" y="1703"/>
                  </a:cubicBezTo>
                  <a:cubicBezTo>
                    <a:pt x="7643" y="1747"/>
                    <a:pt x="7611" y="1775"/>
                    <a:pt x="7569" y="1784"/>
                  </a:cubicBezTo>
                  <a:cubicBezTo>
                    <a:pt x="7525" y="1793"/>
                    <a:pt x="7470" y="1783"/>
                    <a:pt x="7396" y="1756"/>
                  </a:cubicBezTo>
                  <a:cubicBezTo>
                    <a:pt x="7324" y="1730"/>
                    <a:pt x="7234" y="1690"/>
                    <a:pt x="7122" y="1633"/>
                  </a:cubicBezTo>
                  <a:cubicBezTo>
                    <a:pt x="6943" y="1542"/>
                    <a:pt x="6866" y="1434"/>
                    <a:pt x="6881" y="1361"/>
                  </a:cubicBezTo>
                  <a:cubicBezTo>
                    <a:pt x="6884" y="1344"/>
                    <a:pt x="6908" y="1337"/>
                    <a:pt x="6921" y="1325"/>
                  </a:cubicBezTo>
                  <a:cubicBezTo>
                    <a:pt x="6937" y="1310"/>
                    <a:pt x="6944" y="1289"/>
                    <a:pt x="6973" y="1283"/>
                  </a:cubicBezTo>
                  <a:cubicBezTo>
                    <a:pt x="7025" y="1271"/>
                    <a:pt x="7098" y="1275"/>
                    <a:pt x="7190" y="1300"/>
                  </a:cubicBezTo>
                  <a:cubicBezTo>
                    <a:pt x="7343" y="1340"/>
                    <a:pt x="7363" y="1328"/>
                    <a:pt x="7263" y="1258"/>
                  </a:cubicBezTo>
                  <a:cubicBezTo>
                    <a:pt x="7214" y="1223"/>
                    <a:pt x="7156" y="1204"/>
                    <a:pt x="7094" y="1199"/>
                  </a:cubicBezTo>
                  <a:close/>
                  <a:moveTo>
                    <a:pt x="2213" y="1221"/>
                  </a:moveTo>
                  <a:cubicBezTo>
                    <a:pt x="2127" y="1222"/>
                    <a:pt x="2049" y="1239"/>
                    <a:pt x="1980" y="1266"/>
                  </a:cubicBezTo>
                  <a:cubicBezTo>
                    <a:pt x="1967" y="1271"/>
                    <a:pt x="1955" y="1277"/>
                    <a:pt x="1943" y="1283"/>
                  </a:cubicBezTo>
                  <a:cubicBezTo>
                    <a:pt x="1893" y="1307"/>
                    <a:pt x="1851" y="1340"/>
                    <a:pt x="1815" y="1378"/>
                  </a:cubicBezTo>
                  <a:cubicBezTo>
                    <a:pt x="1800" y="1393"/>
                    <a:pt x="1786" y="1408"/>
                    <a:pt x="1774" y="1426"/>
                  </a:cubicBezTo>
                  <a:cubicBezTo>
                    <a:pt x="1738" y="1479"/>
                    <a:pt x="1708" y="1536"/>
                    <a:pt x="1698" y="1608"/>
                  </a:cubicBezTo>
                  <a:cubicBezTo>
                    <a:pt x="1675" y="1767"/>
                    <a:pt x="1688" y="1956"/>
                    <a:pt x="1726" y="2025"/>
                  </a:cubicBezTo>
                  <a:cubicBezTo>
                    <a:pt x="1764" y="2094"/>
                    <a:pt x="1864" y="2151"/>
                    <a:pt x="1952" y="2151"/>
                  </a:cubicBezTo>
                  <a:cubicBezTo>
                    <a:pt x="2013" y="2151"/>
                    <a:pt x="2043" y="2145"/>
                    <a:pt x="2044" y="2129"/>
                  </a:cubicBezTo>
                  <a:cubicBezTo>
                    <a:pt x="2045" y="2112"/>
                    <a:pt x="2016" y="2086"/>
                    <a:pt x="1956" y="2045"/>
                  </a:cubicBezTo>
                  <a:cubicBezTo>
                    <a:pt x="1786" y="1927"/>
                    <a:pt x="1765" y="1653"/>
                    <a:pt x="1871" y="1484"/>
                  </a:cubicBezTo>
                  <a:cubicBezTo>
                    <a:pt x="1905" y="1428"/>
                    <a:pt x="1954" y="1385"/>
                    <a:pt x="2016" y="1361"/>
                  </a:cubicBezTo>
                  <a:cubicBezTo>
                    <a:pt x="2073" y="1339"/>
                    <a:pt x="2155" y="1322"/>
                    <a:pt x="2241" y="1314"/>
                  </a:cubicBezTo>
                  <a:cubicBezTo>
                    <a:pt x="2329" y="1305"/>
                    <a:pt x="2424" y="1304"/>
                    <a:pt x="2499" y="1314"/>
                  </a:cubicBezTo>
                  <a:cubicBezTo>
                    <a:pt x="2760" y="1347"/>
                    <a:pt x="2759" y="1345"/>
                    <a:pt x="2511" y="1269"/>
                  </a:cubicBezTo>
                  <a:cubicBezTo>
                    <a:pt x="2405" y="1236"/>
                    <a:pt x="2306" y="1221"/>
                    <a:pt x="2213" y="1221"/>
                  </a:cubicBezTo>
                  <a:close/>
                  <a:moveTo>
                    <a:pt x="5734" y="1232"/>
                  </a:moveTo>
                  <a:cubicBezTo>
                    <a:pt x="5631" y="1232"/>
                    <a:pt x="5528" y="1240"/>
                    <a:pt x="5452" y="1260"/>
                  </a:cubicBezTo>
                  <a:cubicBezTo>
                    <a:pt x="5300" y="1300"/>
                    <a:pt x="5157" y="1318"/>
                    <a:pt x="5130" y="1300"/>
                  </a:cubicBezTo>
                  <a:cubicBezTo>
                    <a:pt x="5104" y="1281"/>
                    <a:pt x="5101" y="1435"/>
                    <a:pt x="5126" y="1641"/>
                  </a:cubicBezTo>
                  <a:cubicBezTo>
                    <a:pt x="5139" y="1744"/>
                    <a:pt x="5173" y="1850"/>
                    <a:pt x="5219" y="1938"/>
                  </a:cubicBezTo>
                  <a:cubicBezTo>
                    <a:pt x="5265" y="2026"/>
                    <a:pt x="5323" y="2098"/>
                    <a:pt x="5380" y="2129"/>
                  </a:cubicBezTo>
                  <a:cubicBezTo>
                    <a:pt x="5626" y="2263"/>
                    <a:pt x="5574" y="2261"/>
                    <a:pt x="5979" y="2154"/>
                  </a:cubicBezTo>
                  <a:cubicBezTo>
                    <a:pt x="6259" y="2080"/>
                    <a:pt x="6309" y="2011"/>
                    <a:pt x="6309" y="1703"/>
                  </a:cubicBezTo>
                  <a:cubicBezTo>
                    <a:pt x="6309" y="1408"/>
                    <a:pt x="6255" y="1324"/>
                    <a:pt x="6019" y="1263"/>
                  </a:cubicBezTo>
                  <a:cubicBezTo>
                    <a:pt x="5940" y="1242"/>
                    <a:pt x="5836" y="1233"/>
                    <a:pt x="5734" y="1232"/>
                  </a:cubicBezTo>
                  <a:close/>
                  <a:moveTo>
                    <a:pt x="3794" y="1255"/>
                  </a:moveTo>
                  <a:cubicBezTo>
                    <a:pt x="3740" y="1255"/>
                    <a:pt x="3621" y="1325"/>
                    <a:pt x="3525" y="1412"/>
                  </a:cubicBezTo>
                  <a:cubicBezTo>
                    <a:pt x="3358" y="1561"/>
                    <a:pt x="3337" y="1561"/>
                    <a:pt x="3171" y="1412"/>
                  </a:cubicBezTo>
                  <a:cubicBezTo>
                    <a:pt x="3033" y="1288"/>
                    <a:pt x="2943" y="1242"/>
                    <a:pt x="2913" y="1263"/>
                  </a:cubicBezTo>
                  <a:cubicBezTo>
                    <a:pt x="2883" y="1285"/>
                    <a:pt x="2914" y="1373"/>
                    <a:pt x="3022" y="1518"/>
                  </a:cubicBezTo>
                  <a:cubicBezTo>
                    <a:pt x="3076" y="1591"/>
                    <a:pt x="3126" y="1679"/>
                    <a:pt x="3163" y="1765"/>
                  </a:cubicBezTo>
                  <a:cubicBezTo>
                    <a:pt x="3163" y="1765"/>
                    <a:pt x="3162" y="1766"/>
                    <a:pt x="3163" y="1767"/>
                  </a:cubicBezTo>
                  <a:cubicBezTo>
                    <a:pt x="3198" y="1851"/>
                    <a:pt x="3221" y="1933"/>
                    <a:pt x="3223" y="1989"/>
                  </a:cubicBezTo>
                  <a:cubicBezTo>
                    <a:pt x="3227" y="2143"/>
                    <a:pt x="3275" y="2112"/>
                    <a:pt x="3404" y="1860"/>
                  </a:cubicBezTo>
                  <a:cubicBezTo>
                    <a:pt x="3499" y="1674"/>
                    <a:pt x="3646" y="1463"/>
                    <a:pt x="3734" y="1389"/>
                  </a:cubicBezTo>
                  <a:cubicBezTo>
                    <a:pt x="3822" y="1316"/>
                    <a:pt x="3848" y="1255"/>
                    <a:pt x="3794" y="1255"/>
                  </a:cubicBezTo>
                  <a:close/>
                  <a:moveTo>
                    <a:pt x="4450" y="1255"/>
                  </a:moveTo>
                  <a:cubicBezTo>
                    <a:pt x="4366" y="1255"/>
                    <a:pt x="4336" y="1432"/>
                    <a:pt x="4370" y="1725"/>
                  </a:cubicBezTo>
                  <a:cubicBezTo>
                    <a:pt x="4397" y="1960"/>
                    <a:pt x="4418" y="2063"/>
                    <a:pt x="4442" y="2050"/>
                  </a:cubicBezTo>
                  <a:cubicBezTo>
                    <a:pt x="4467" y="2026"/>
                    <a:pt x="4499" y="1881"/>
                    <a:pt x="4539" y="1591"/>
                  </a:cubicBezTo>
                  <a:cubicBezTo>
                    <a:pt x="4565" y="1396"/>
                    <a:pt x="4529" y="1255"/>
                    <a:pt x="4450" y="1255"/>
                  </a:cubicBezTo>
                  <a:close/>
                  <a:moveTo>
                    <a:pt x="10039" y="1255"/>
                  </a:moveTo>
                  <a:cubicBezTo>
                    <a:pt x="9971" y="1255"/>
                    <a:pt x="9914" y="1456"/>
                    <a:pt x="9914" y="1703"/>
                  </a:cubicBezTo>
                  <a:cubicBezTo>
                    <a:pt x="9914" y="1826"/>
                    <a:pt x="9930" y="1938"/>
                    <a:pt x="9951" y="2019"/>
                  </a:cubicBezTo>
                  <a:cubicBezTo>
                    <a:pt x="9972" y="2101"/>
                    <a:pt x="9999" y="2151"/>
                    <a:pt x="10031" y="2151"/>
                  </a:cubicBezTo>
                  <a:cubicBezTo>
                    <a:pt x="10095" y="2151"/>
                    <a:pt x="10116" y="2070"/>
                    <a:pt x="10079" y="1972"/>
                  </a:cubicBezTo>
                  <a:cubicBezTo>
                    <a:pt x="10031" y="1844"/>
                    <a:pt x="10097" y="1774"/>
                    <a:pt x="10309" y="1720"/>
                  </a:cubicBezTo>
                  <a:lnTo>
                    <a:pt x="10603" y="1641"/>
                  </a:lnTo>
                  <a:lnTo>
                    <a:pt x="10305" y="1588"/>
                  </a:lnTo>
                  <a:cubicBezTo>
                    <a:pt x="10102" y="1551"/>
                    <a:pt x="10035" y="1490"/>
                    <a:pt x="10087" y="1395"/>
                  </a:cubicBezTo>
                  <a:cubicBezTo>
                    <a:pt x="10130" y="1318"/>
                    <a:pt x="10108" y="1255"/>
                    <a:pt x="10039" y="1255"/>
                  </a:cubicBezTo>
                  <a:close/>
                  <a:moveTo>
                    <a:pt x="8522" y="1258"/>
                  </a:moveTo>
                  <a:cubicBezTo>
                    <a:pt x="8433" y="1301"/>
                    <a:pt x="8376" y="1461"/>
                    <a:pt x="8385" y="1725"/>
                  </a:cubicBezTo>
                  <a:cubicBezTo>
                    <a:pt x="8393" y="1919"/>
                    <a:pt x="8414" y="2031"/>
                    <a:pt x="8438" y="2022"/>
                  </a:cubicBezTo>
                  <a:cubicBezTo>
                    <a:pt x="8446" y="2019"/>
                    <a:pt x="8454" y="2003"/>
                    <a:pt x="8462" y="1972"/>
                  </a:cubicBezTo>
                  <a:cubicBezTo>
                    <a:pt x="8509" y="1788"/>
                    <a:pt x="8572" y="1689"/>
                    <a:pt x="8655" y="1675"/>
                  </a:cubicBezTo>
                  <a:cubicBezTo>
                    <a:pt x="8736" y="1661"/>
                    <a:pt x="8837" y="1728"/>
                    <a:pt x="8961" y="1874"/>
                  </a:cubicBezTo>
                  <a:cubicBezTo>
                    <a:pt x="9090" y="2026"/>
                    <a:pt x="9243" y="2151"/>
                    <a:pt x="9299" y="2151"/>
                  </a:cubicBezTo>
                  <a:cubicBezTo>
                    <a:pt x="9354" y="2151"/>
                    <a:pt x="9392" y="1939"/>
                    <a:pt x="9383" y="1680"/>
                  </a:cubicBezTo>
                  <a:cubicBezTo>
                    <a:pt x="9375" y="1422"/>
                    <a:pt x="9341" y="1291"/>
                    <a:pt x="9307" y="1389"/>
                  </a:cubicBezTo>
                  <a:cubicBezTo>
                    <a:pt x="9253" y="1545"/>
                    <a:pt x="9185" y="1635"/>
                    <a:pt x="9110" y="1652"/>
                  </a:cubicBezTo>
                  <a:cubicBezTo>
                    <a:pt x="9072" y="1661"/>
                    <a:pt x="9033" y="1651"/>
                    <a:pt x="8993" y="1624"/>
                  </a:cubicBezTo>
                  <a:cubicBezTo>
                    <a:pt x="8952" y="1598"/>
                    <a:pt x="8910" y="1557"/>
                    <a:pt x="8868" y="1493"/>
                  </a:cubicBezTo>
                  <a:cubicBezTo>
                    <a:pt x="8734" y="1288"/>
                    <a:pt x="8612" y="1214"/>
                    <a:pt x="8522" y="1258"/>
                  </a:cubicBezTo>
                  <a:close/>
                  <a:moveTo>
                    <a:pt x="15298" y="8005"/>
                  </a:moveTo>
                  <a:lnTo>
                    <a:pt x="16421" y="8865"/>
                  </a:lnTo>
                  <a:cubicBezTo>
                    <a:pt x="17038" y="9338"/>
                    <a:pt x="17568" y="9771"/>
                    <a:pt x="17600" y="9828"/>
                  </a:cubicBezTo>
                  <a:cubicBezTo>
                    <a:pt x="17682" y="9976"/>
                    <a:pt x="16645" y="12237"/>
                    <a:pt x="16441" y="12354"/>
                  </a:cubicBezTo>
                  <a:cubicBezTo>
                    <a:pt x="16348" y="12408"/>
                    <a:pt x="15533" y="12575"/>
                    <a:pt x="14630" y="12724"/>
                  </a:cubicBezTo>
                  <a:cubicBezTo>
                    <a:pt x="13728" y="12873"/>
                    <a:pt x="12978" y="12994"/>
                    <a:pt x="12964" y="12993"/>
                  </a:cubicBezTo>
                  <a:cubicBezTo>
                    <a:pt x="12951" y="12992"/>
                    <a:pt x="12349" y="12578"/>
                    <a:pt x="11625" y="12074"/>
                  </a:cubicBezTo>
                  <a:lnTo>
                    <a:pt x="10309" y="11159"/>
                  </a:lnTo>
                  <a:lnTo>
                    <a:pt x="10868" y="9859"/>
                  </a:lnTo>
                  <a:lnTo>
                    <a:pt x="11431" y="8559"/>
                  </a:lnTo>
                  <a:lnTo>
                    <a:pt x="13367" y="8282"/>
                  </a:lnTo>
                  <a:lnTo>
                    <a:pt x="15298" y="8005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79" name="Cytosine"/>
            <p:cNvSpPr/>
            <p:nvPr/>
          </p:nvSpPr>
          <p:spPr>
            <a:xfrm>
              <a:off x="0" y="6350"/>
              <a:ext cx="1270000" cy="4802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Cytosine</a:t>
              </a: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6823025" y="3069260"/>
            <a:ext cx="3359052" cy="3213101"/>
            <a:chOff x="0" y="0"/>
            <a:chExt cx="3359050" cy="3213100"/>
          </a:xfrm>
        </p:grpSpPr>
        <p:pic>
          <p:nvPicPr>
            <p:cNvPr id="28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777924" y="88900"/>
              <a:ext cx="2501901" cy="312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0"/>
                  </a:lnTo>
                  <a:cubicBezTo>
                    <a:pt x="0" y="17840"/>
                    <a:pt x="39" y="21600"/>
                    <a:pt x="110" y="21600"/>
                  </a:cubicBezTo>
                  <a:cubicBezTo>
                    <a:pt x="178" y="21600"/>
                    <a:pt x="228" y="20555"/>
                    <a:pt x="247" y="18768"/>
                  </a:cubicBezTo>
                  <a:lnTo>
                    <a:pt x="274" y="15937"/>
                  </a:lnTo>
                  <a:lnTo>
                    <a:pt x="658" y="15953"/>
                  </a:lnTo>
                  <a:cubicBezTo>
                    <a:pt x="869" y="15962"/>
                    <a:pt x="1238" y="16022"/>
                    <a:pt x="1477" y="16085"/>
                  </a:cubicBezTo>
                  <a:cubicBezTo>
                    <a:pt x="1908" y="16199"/>
                    <a:pt x="1912" y="16206"/>
                    <a:pt x="2268" y="17122"/>
                  </a:cubicBezTo>
                  <a:cubicBezTo>
                    <a:pt x="2466" y="17629"/>
                    <a:pt x="2600" y="18113"/>
                    <a:pt x="2566" y="18198"/>
                  </a:cubicBezTo>
                  <a:cubicBezTo>
                    <a:pt x="2533" y="18282"/>
                    <a:pt x="2145" y="18616"/>
                    <a:pt x="1699" y="18938"/>
                  </a:cubicBezTo>
                  <a:cubicBezTo>
                    <a:pt x="1254" y="19261"/>
                    <a:pt x="908" y="19550"/>
                    <a:pt x="932" y="19580"/>
                  </a:cubicBezTo>
                  <a:cubicBezTo>
                    <a:pt x="956" y="19611"/>
                    <a:pt x="878" y="19703"/>
                    <a:pt x="761" y="19784"/>
                  </a:cubicBezTo>
                  <a:cubicBezTo>
                    <a:pt x="545" y="19931"/>
                    <a:pt x="481" y="20244"/>
                    <a:pt x="630" y="20423"/>
                  </a:cubicBezTo>
                  <a:cubicBezTo>
                    <a:pt x="780" y="20602"/>
                    <a:pt x="1212" y="20731"/>
                    <a:pt x="1456" y="20670"/>
                  </a:cubicBezTo>
                  <a:cubicBezTo>
                    <a:pt x="1590" y="20636"/>
                    <a:pt x="1927" y="20458"/>
                    <a:pt x="2207" y="20272"/>
                  </a:cubicBezTo>
                  <a:cubicBezTo>
                    <a:pt x="2703" y="19940"/>
                    <a:pt x="2718" y="19936"/>
                    <a:pt x="2864" y="20110"/>
                  </a:cubicBezTo>
                  <a:cubicBezTo>
                    <a:pt x="2977" y="20244"/>
                    <a:pt x="3287" y="20331"/>
                    <a:pt x="4112" y="20461"/>
                  </a:cubicBezTo>
                  <a:cubicBezTo>
                    <a:pt x="4715" y="20556"/>
                    <a:pt x="5295" y="20675"/>
                    <a:pt x="5403" y="20725"/>
                  </a:cubicBezTo>
                  <a:cubicBezTo>
                    <a:pt x="5511" y="20774"/>
                    <a:pt x="5647" y="20792"/>
                    <a:pt x="5705" y="20763"/>
                  </a:cubicBezTo>
                  <a:cubicBezTo>
                    <a:pt x="5812" y="20710"/>
                    <a:pt x="6007" y="21032"/>
                    <a:pt x="6072" y="21370"/>
                  </a:cubicBezTo>
                  <a:lnTo>
                    <a:pt x="6106" y="21556"/>
                  </a:lnTo>
                  <a:lnTo>
                    <a:pt x="7737" y="21562"/>
                  </a:lnTo>
                  <a:cubicBezTo>
                    <a:pt x="8034" y="21543"/>
                    <a:pt x="8166" y="21517"/>
                    <a:pt x="8124" y="21477"/>
                  </a:cubicBezTo>
                  <a:cubicBezTo>
                    <a:pt x="7897" y="21257"/>
                    <a:pt x="7894" y="20968"/>
                    <a:pt x="8121" y="20714"/>
                  </a:cubicBezTo>
                  <a:cubicBezTo>
                    <a:pt x="8330" y="20478"/>
                    <a:pt x="8332" y="20451"/>
                    <a:pt x="8162" y="20187"/>
                  </a:cubicBezTo>
                  <a:lnTo>
                    <a:pt x="7984" y="19907"/>
                  </a:lnTo>
                  <a:lnTo>
                    <a:pt x="8748" y="19292"/>
                  </a:lnTo>
                  <a:lnTo>
                    <a:pt x="9515" y="18680"/>
                  </a:lnTo>
                  <a:lnTo>
                    <a:pt x="10180" y="18974"/>
                  </a:lnTo>
                  <a:cubicBezTo>
                    <a:pt x="10740" y="19221"/>
                    <a:pt x="10894" y="19252"/>
                    <a:pt x="11149" y="19180"/>
                  </a:cubicBezTo>
                  <a:cubicBezTo>
                    <a:pt x="11820" y="18991"/>
                    <a:pt x="11699" y="18242"/>
                    <a:pt x="10964" y="18038"/>
                  </a:cubicBezTo>
                  <a:cubicBezTo>
                    <a:pt x="10753" y="17980"/>
                    <a:pt x="10594" y="17884"/>
                    <a:pt x="10612" y="17824"/>
                  </a:cubicBezTo>
                  <a:cubicBezTo>
                    <a:pt x="10658" y="17665"/>
                    <a:pt x="11193" y="17122"/>
                    <a:pt x="11304" y="17122"/>
                  </a:cubicBezTo>
                  <a:cubicBezTo>
                    <a:pt x="11399" y="17122"/>
                    <a:pt x="12952" y="17713"/>
                    <a:pt x="13510" y="17962"/>
                  </a:cubicBezTo>
                  <a:cubicBezTo>
                    <a:pt x="13776" y="18080"/>
                    <a:pt x="13844" y="18082"/>
                    <a:pt x="14127" y="17964"/>
                  </a:cubicBezTo>
                  <a:cubicBezTo>
                    <a:pt x="14451" y="17830"/>
                    <a:pt x="14626" y="17548"/>
                    <a:pt x="14470" y="17416"/>
                  </a:cubicBezTo>
                  <a:cubicBezTo>
                    <a:pt x="14422" y="17375"/>
                    <a:pt x="14367" y="17271"/>
                    <a:pt x="14346" y="17182"/>
                  </a:cubicBezTo>
                  <a:cubicBezTo>
                    <a:pt x="14321" y="17077"/>
                    <a:pt x="13934" y="16880"/>
                    <a:pt x="13212" y="16609"/>
                  </a:cubicBezTo>
                  <a:cubicBezTo>
                    <a:pt x="12609" y="16383"/>
                    <a:pt x="12061" y="16170"/>
                    <a:pt x="11996" y="16137"/>
                  </a:cubicBezTo>
                  <a:cubicBezTo>
                    <a:pt x="11877" y="16076"/>
                    <a:pt x="12258" y="13936"/>
                    <a:pt x="12428" y="13717"/>
                  </a:cubicBezTo>
                  <a:cubicBezTo>
                    <a:pt x="12504" y="13617"/>
                    <a:pt x="14862" y="12994"/>
                    <a:pt x="15145" y="12998"/>
                  </a:cubicBezTo>
                  <a:cubicBezTo>
                    <a:pt x="15227" y="12999"/>
                    <a:pt x="15807" y="13394"/>
                    <a:pt x="16433" y="13876"/>
                  </a:cubicBezTo>
                  <a:cubicBezTo>
                    <a:pt x="17189" y="14458"/>
                    <a:pt x="17656" y="14751"/>
                    <a:pt x="17821" y="14751"/>
                  </a:cubicBezTo>
                  <a:cubicBezTo>
                    <a:pt x="18213" y="14751"/>
                    <a:pt x="18568" y="14467"/>
                    <a:pt x="18568" y="14153"/>
                  </a:cubicBezTo>
                  <a:cubicBezTo>
                    <a:pt x="18568" y="13918"/>
                    <a:pt x="18396" y="13750"/>
                    <a:pt x="17396" y="12990"/>
                  </a:cubicBezTo>
                  <a:cubicBezTo>
                    <a:pt x="16753" y="12500"/>
                    <a:pt x="16227" y="12032"/>
                    <a:pt x="16227" y="11950"/>
                  </a:cubicBezTo>
                  <a:cubicBezTo>
                    <a:pt x="16227" y="11868"/>
                    <a:pt x="16400" y="11239"/>
                    <a:pt x="16611" y="10550"/>
                  </a:cubicBezTo>
                  <a:cubicBezTo>
                    <a:pt x="16822" y="9862"/>
                    <a:pt x="16995" y="9243"/>
                    <a:pt x="16995" y="9178"/>
                  </a:cubicBezTo>
                  <a:cubicBezTo>
                    <a:pt x="16995" y="9113"/>
                    <a:pt x="16426" y="8613"/>
                    <a:pt x="15731" y="8064"/>
                  </a:cubicBezTo>
                  <a:lnTo>
                    <a:pt x="14466" y="7066"/>
                  </a:lnTo>
                  <a:lnTo>
                    <a:pt x="14775" y="6015"/>
                  </a:lnTo>
                  <a:lnTo>
                    <a:pt x="15083" y="4961"/>
                  </a:lnTo>
                  <a:lnTo>
                    <a:pt x="15957" y="4728"/>
                  </a:lnTo>
                  <a:cubicBezTo>
                    <a:pt x="16437" y="4599"/>
                    <a:pt x="16938" y="4491"/>
                    <a:pt x="17070" y="4486"/>
                  </a:cubicBezTo>
                  <a:cubicBezTo>
                    <a:pt x="17203" y="4482"/>
                    <a:pt x="17443" y="4386"/>
                    <a:pt x="17605" y="4275"/>
                  </a:cubicBezTo>
                  <a:cubicBezTo>
                    <a:pt x="17854" y="4104"/>
                    <a:pt x="17887" y="4030"/>
                    <a:pt x="17821" y="3789"/>
                  </a:cubicBezTo>
                  <a:cubicBezTo>
                    <a:pt x="17716" y="3407"/>
                    <a:pt x="17342" y="3215"/>
                    <a:pt x="16944" y="3337"/>
                  </a:cubicBezTo>
                  <a:cubicBezTo>
                    <a:pt x="16779" y="3387"/>
                    <a:pt x="16197" y="3527"/>
                    <a:pt x="15652" y="3649"/>
                  </a:cubicBezTo>
                  <a:lnTo>
                    <a:pt x="14662" y="3874"/>
                  </a:lnTo>
                  <a:lnTo>
                    <a:pt x="14264" y="3584"/>
                  </a:lnTo>
                  <a:cubicBezTo>
                    <a:pt x="14047" y="3425"/>
                    <a:pt x="13623" y="3110"/>
                    <a:pt x="13322" y="2884"/>
                  </a:cubicBezTo>
                  <a:cubicBezTo>
                    <a:pt x="12609" y="2349"/>
                    <a:pt x="12394" y="2316"/>
                    <a:pt x="11907" y="2678"/>
                  </a:cubicBezTo>
                  <a:cubicBezTo>
                    <a:pt x="11489" y="2988"/>
                    <a:pt x="11593" y="3163"/>
                    <a:pt x="12702" y="4001"/>
                  </a:cubicBezTo>
                  <a:lnTo>
                    <a:pt x="13637" y="4709"/>
                  </a:lnTo>
                  <a:lnTo>
                    <a:pt x="13380" y="5636"/>
                  </a:lnTo>
                  <a:cubicBezTo>
                    <a:pt x="13238" y="6147"/>
                    <a:pt x="13044" y="6649"/>
                    <a:pt x="12948" y="6750"/>
                  </a:cubicBezTo>
                  <a:cubicBezTo>
                    <a:pt x="12824" y="6882"/>
                    <a:pt x="12390" y="7014"/>
                    <a:pt x="11413" y="7216"/>
                  </a:cubicBezTo>
                  <a:lnTo>
                    <a:pt x="10053" y="7496"/>
                  </a:lnTo>
                  <a:lnTo>
                    <a:pt x="8943" y="6547"/>
                  </a:lnTo>
                  <a:cubicBezTo>
                    <a:pt x="8331" y="6025"/>
                    <a:pt x="7820" y="5514"/>
                    <a:pt x="7809" y="5411"/>
                  </a:cubicBezTo>
                  <a:cubicBezTo>
                    <a:pt x="7798" y="5308"/>
                    <a:pt x="7865" y="5047"/>
                    <a:pt x="7960" y="4829"/>
                  </a:cubicBezTo>
                  <a:cubicBezTo>
                    <a:pt x="8196" y="4287"/>
                    <a:pt x="8052" y="3997"/>
                    <a:pt x="7432" y="3787"/>
                  </a:cubicBezTo>
                  <a:cubicBezTo>
                    <a:pt x="6894" y="3604"/>
                    <a:pt x="6694" y="3627"/>
                    <a:pt x="6305" y="3916"/>
                  </a:cubicBezTo>
                  <a:cubicBezTo>
                    <a:pt x="6042" y="4111"/>
                    <a:pt x="6028" y="4160"/>
                    <a:pt x="6096" y="4689"/>
                  </a:cubicBezTo>
                  <a:lnTo>
                    <a:pt x="6168" y="5255"/>
                  </a:lnTo>
                  <a:lnTo>
                    <a:pt x="5664" y="5458"/>
                  </a:lnTo>
                  <a:cubicBezTo>
                    <a:pt x="5387" y="5570"/>
                    <a:pt x="5147" y="5703"/>
                    <a:pt x="5129" y="5751"/>
                  </a:cubicBezTo>
                  <a:cubicBezTo>
                    <a:pt x="5112" y="5800"/>
                    <a:pt x="5032" y="5833"/>
                    <a:pt x="4951" y="5825"/>
                  </a:cubicBezTo>
                  <a:cubicBezTo>
                    <a:pt x="4870" y="5818"/>
                    <a:pt x="4710" y="5887"/>
                    <a:pt x="4595" y="5979"/>
                  </a:cubicBezTo>
                  <a:cubicBezTo>
                    <a:pt x="4480" y="6071"/>
                    <a:pt x="4313" y="6146"/>
                    <a:pt x="4221" y="6146"/>
                  </a:cubicBezTo>
                  <a:cubicBezTo>
                    <a:pt x="4030" y="6146"/>
                    <a:pt x="3600" y="6325"/>
                    <a:pt x="3481" y="6454"/>
                  </a:cubicBezTo>
                  <a:cubicBezTo>
                    <a:pt x="3328" y="6621"/>
                    <a:pt x="3401" y="6938"/>
                    <a:pt x="3632" y="7123"/>
                  </a:cubicBezTo>
                  <a:cubicBezTo>
                    <a:pt x="3934" y="7365"/>
                    <a:pt x="4265" y="7321"/>
                    <a:pt x="5633" y="6854"/>
                  </a:cubicBezTo>
                  <a:cubicBezTo>
                    <a:pt x="6883" y="6428"/>
                    <a:pt x="6701" y="6377"/>
                    <a:pt x="8049" y="7524"/>
                  </a:cubicBezTo>
                  <a:lnTo>
                    <a:pt x="8991" y="8322"/>
                  </a:lnTo>
                  <a:lnTo>
                    <a:pt x="8713" y="9321"/>
                  </a:lnTo>
                  <a:cubicBezTo>
                    <a:pt x="8562" y="9869"/>
                    <a:pt x="8395" y="10398"/>
                    <a:pt x="8343" y="10495"/>
                  </a:cubicBezTo>
                  <a:cubicBezTo>
                    <a:pt x="8291" y="10593"/>
                    <a:pt x="7986" y="10788"/>
                    <a:pt x="7661" y="10929"/>
                  </a:cubicBezTo>
                  <a:cubicBezTo>
                    <a:pt x="7337" y="11070"/>
                    <a:pt x="7018" y="11242"/>
                    <a:pt x="6952" y="11313"/>
                  </a:cubicBezTo>
                  <a:cubicBezTo>
                    <a:pt x="6886" y="11384"/>
                    <a:pt x="6779" y="11416"/>
                    <a:pt x="6716" y="11384"/>
                  </a:cubicBezTo>
                  <a:cubicBezTo>
                    <a:pt x="6653" y="11353"/>
                    <a:pt x="6572" y="11386"/>
                    <a:pt x="6538" y="11459"/>
                  </a:cubicBezTo>
                  <a:cubicBezTo>
                    <a:pt x="6503" y="11531"/>
                    <a:pt x="6396" y="11590"/>
                    <a:pt x="6301" y="11590"/>
                  </a:cubicBezTo>
                  <a:cubicBezTo>
                    <a:pt x="6206" y="11590"/>
                    <a:pt x="5982" y="11651"/>
                    <a:pt x="5804" y="11725"/>
                  </a:cubicBezTo>
                  <a:cubicBezTo>
                    <a:pt x="5550" y="11830"/>
                    <a:pt x="5482" y="11916"/>
                    <a:pt x="5482" y="12134"/>
                  </a:cubicBezTo>
                  <a:cubicBezTo>
                    <a:pt x="5482" y="12485"/>
                    <a:pt x="5758" y="12732"/>
                    <a:pt x="6154" y="12732"/>
                  </a:cubicBezTo>
                  <a:cubicBezTo>
                    <a:pt x="6324" y="12732"/>
                    <a:pt x="6964" y="12554"/>
                    <a:pt x="7576" y="12337"/>
                  </a:cubicBezTo>
                  <a:cubicBezTo>
                    <a:pt x="8188" y="12119"/>
                    <a:pt x="8741" y="11941"/>
                    <a:pt x="8802" y="11941"/>
                  </a:cubicBezTo>
                  <a:cubicBezTo>
                    <a:pt x="8863" y="11941"/>
                    <a:pt x="9233" y="12169"/>
                    <a:pt x="9625" y="12446"/>
                  </a:cubicBezTo>
                  <a:cubicBezTo>
                    <a:pt x="10017" y="12724"/>
                    <a:pt x="10475" y="13050"/>
                    <a:pt x="10646" y="13171"/>
                  </a:cubicBezTo>
                  <a:lnTo>
                    <a:pt x="10958" y="13390"/>
                  </a:lnTo>
                  <a:lnTo>
                    <a:pt x="10684" y="14705"/>
                  </a:lnTo>
                  <a:cubicBezTo>
                    <a:pt x="10533" y="15428"/>
                    <a:pt x="10370" y="16053"/>
                    <a:pt x="10324" y="16090"/>
                  </a:cubicBezTo>
                  <a:cubicBezTo>
                    <a:pt x="10151" y="16228"/>
                    <a:pt x="8601" y="16966"/>
                    <a:pt x="8426" y="16993"/>
                  </a:cubicBezTo>
                  <a:cubicBezTo>
                    <a:pt x="8221" y="17025"/>
                    <a:pt x="7515" y="16747"/>
                    <a:pt x="7182" y="16505"/>
                  </a:cubicBezTo>
                  <a:cubicBezTo>
                    <a:pt x="6818" y="16240"/>
                    <a:pt x="6399" y="16198"/>
                    <a:pt x="6257" y="16411"/>
                  </a:cubicBezTo>
                  <a:cubicBezTo>
                    <a:pt x="6190" y="16512"/>
                    <a:pt x="6073" y="16585"/>
                    <a:pt x="6000" y="16573"/>
                  </a:cubicBezTo>
                  <a:cubicBezTo>
                    <a:pt x="5912" y="16559"/>
                    <a:pt x="5866" y="16673"/>
                    <a:pt x="5866" y="16902"/>
                  </a:cubicBezTo>
                  <a:cubicBezTo>
                    <a:pt x="5866" y="17239"/>
                    <a:pt x="5889" y="17263"/>
                    <a:pt x="6438" y="17473"/>
                  </a:cubicBezTo>
                  <a:cubicBezTo>
                    <a:pt x="7382" y="17835"/>
                    <a:pt x="7409" y="17884"/>
                    <a:pt x="6959" y="18420"/>
                  </a:cubicBezTo>
                  <a:cubicBezTo>
                    <a:pt x="6747" y="18672"/>
                    <a:pt x="6549" y="18878"/>
                    <a:pt x="6520" y="18878"/>
                  </a:cubicBezTo>
                  <a:cubicBezTo>
                    <a:pt x="6294" y="18878"/>
                    <a:pt x="4824" y="18243"/>
                    <a:pt x="4824" y="18145"/>
                  </a:cubicBezTo>
                  <a:cubicBezTo>
                    <a:pt x="4824" y="18077"/>
                    <a:pt x="4718" y="17997"/>
                    <a:pt x="4588" y="17970"/>
                  </a:cubicBezTo>
                  <a:cubicBezTo>
                    <a:pt x="4364" y="17923"/>
                    <a:pt x="4362" y="17912"/>
                    <a:pt x="4530" y="17706"/>
                  </a:cubicBezTo>
                  <a:cubicBezTo>
                    <a:pt x="4691" y="17509"/>
                    <a:pt x="4692" y="17484"/>
                    <a:pt x="4533" y="17435"/>
                  </a:cubicBezTo>
                  <a:cubicBezTo>
                    <a:pt x="4437" y="17405"/>
                    <a:pt x="4296" y="17423"/>
                    <a:pt x="4221" y="17473"/>
                  </a:cubicBezTo>
                  <a:cubicBezTo>
                    <a:pt x="4126" y="17536"/>
                    <a:pt x="4055" y="17529"/>
                    <a:pt x="3981" y="17451"/>
                  </a:cubicBezTo>
                  <a:cubicBezTo>
                    <a:pt x="3893" y="17358"/>
                    <a:pt x="3520" y="16455"/>
                    <a:pt x="3231" y="15629"/>
                  </a:cubicBezTo>
                  <a:cubicBezTo>
                    <a:pt x="3123" y="15322"/>
                    <a:pt x="2857" y="15104"/>
                    <a:pt x="2587" y="15100"/>
                  </a:cubicBezTo>
                  <a:cubicBezTo>
                    <a:pt x="2461" y="15098"/>
                    <a:pt x="1889" y="15003"/>
                    <a:pt x="1316" y="14891"/>
                  </a:cubicBezTo>
                  <a:lnTo>
                    <a:pt x="274" y="14688"/>
                  </a:lnTo>
                  <a:lnTo>
                    <a:pt x="274" y="7496"/>
                  </a:lnTo>
                  <a:lnTo>
                    <a:pt x="274" y="307"/>
                  </a:lnTo>
                  <a:lnTo>
                    <a:pt x="10937" y="285"/>
                  </a:lnTo>
                  <a:cubicBezTo>
                    <a:pt x="20314" y="266"/>
                    <a:pt x="21600" y="247"/>
                    <a:pt x="21600" y="132"/>
                  </a:cubicBezTo>
                  <a:cubicBezTo>
                    <a:pt x="21600" y="16"/>
                    <a:pt x="20311" y="0"/>
                    <a:pt x="10800" y="0"/>
                  </a:cubicBezTo>
                  <a:lnTo>
                    <a:pt x="0" y="0"/>
                  </a:lnTo>
                  <a:close/>
                  <a:moveTo>
                    <a:pt x="10320" y="1010"/>
                  </a:moveTo>
                  <a:lnTo>
                    <a:pt x="10108" y="1221"/>
                  </a:lnTo>
                  <a:lnTo>
                    <a:pt x="9895" y="1432"/>
                  </a:lnTo>
                  <a:lnTo>
                    <a:pt x="9769" y="1243"/>
                  </a:lnTo>
                  <a:cubicBezTo>
                    <a:pt x="9699" y="1139"/>
                    <a:pt x="9593" y="1054"/>
                    <a:pt x="9536" y="1054"/>
                  </a:cubicBezTo>
                  <a:cubicBezTo>
                    <a:pt x="9478" y="1054"/>
                    <a:pt x="9529" y="1182"/>
                    <a:pt x="9649" y="1339"/>
                  </a:cubicBezTo>
                  <a:cubicBezTo>
                    <a:pt x="9768" y="1496"/>
                    <a:pt x="9872" y="1703"/>
                    <a:pt x="9878" y="1800"/>
                  </a:cubicBezTo>
                  <a:cubicBezTo>
                    <a:pt x="9886" y="1913"/>
                    <a:pt x="9920" y="1881"/>
                    <a:pt x="9971" y="1712"/>
                  </a:cubicBezTo>
                  <a:cubicBezTo>
                    <a:pt x="10014" y="1567"/>
                    <a:pt x="10112" y="1350"/>
                    <a:pt x="10187" y="1229"/>
                  </a:cubicBezTo>
                  <a:lnTo>
                    <a:pt x="10320" y="1010"/>
                  </a:lnTo>
                  <a:close/>
                  <a:moveTo>
                    <a:pt x="8785" y="1054"/>
                  </a:moveTo>
                  <a:cubicBezTo>
                    <a:pt x="8404" y="1054"/>
                    <a:pt x="8366" y="1880"/>
                    <a:pt x="8744" y="1959"/>
                  </a:cubicBezTo>
                  <a:cubicBezTo>
                    <a:pt x="8850" y="1981"/>
                    <a:pt x="8958" y="2003"/>
                    <a:pt x="8984" y="2009"/>
                  </a:cubicBezTo>
                  <a:cubicBezTo>
                    <a:pt x="9010" y="2014"/>
                    <a:pt x="8923" y="1928"/>
                    <a:pt x="8792" y="1816"/>
                  </a:cubicBezTo>
                  <a:cubicBezTo>
                    <a:pt x="8506" y="1573"/>
                    <a:pt x="8492" y="1430"/>
                    <a:pt x="8734" y="1216"/>
                  </a:cubicBezTo>
                  <a:cubicBezTo>
                    <a:pt x="8846" y="1116"/>
                    <a:pt x="8865" y="1054"/>
                    <a:pt x="8785" y="1054"/>
                  </a:cubicBezTo>
                  <a:close/>
                  <a:moveTo>
                    <a:pt x="10916" y="1054"/>
                  </a:moveTo>
                  <a:cubicBezTo>
                    <a:pt x="10845" y="1054"/>
                    <a:pt x="10819" y="1228"/>
                    <a:pt x="10848" y="1515"/>
                  </a:cubicBezTo>
                  <a:cubicBezTo>
                    <a:pt x="10896" y="1987"/>
                    <a:pt x="10923" y="1961"/>
                    <a:pt x="10992" y="1383"/>
                  </a:cubicBezTo>
                  <a:cubicBezTo>
                    <a:pt x="11015" y="1192"/>
                    <a:pt x="10983" y="1054"/>
                    <a:pt x="10916" y="1054"/>
                  </a:cubicBezTo>
                  <a:close/>
                  <a:moveTo>
                    <a:pt x="11996" y="1054"/>
                  </a:moveTo>
                  <a:cubicBezTo>
                    <a:pt x="11703" y="1054"/>
                    <a:pt x="11590" y="1102"/>
                    <a:pt x="11496" y="1268"/>
                  </a:cubicBezTo>
                  <a:cubicBezTo>
                    <a:pt x="11341" y="1539"/>
                    <a:pt x="11455" y="1908"/>
                    <a:pt x="11705" y="1951"/>
                  </a:cubicBezTo>
                  <a:cubicBezTo>
                    <a:pt x="12227" y="2041"/>
                    <a:pt x="12565" y="1750"/>
                    <a:pt x="12445" y="1312"/>
                  </a:cubicBezTo>
                  <a:cubicBezTo>
                    <a:pt x="12383" y="1087"/>
                    <a:pt x="12324" y="1054"/>
                    <a:pt x="11996" y="1054"/>
                  </a:cubicBezTo>
                  <a:close/>
                  <a:moveTo>
                    <a:pt x="15676" y="1054"/>
                  </a:moveTo>
                  <a:cubicBezTo>
                    <a:pt x="15617" y="1054"/>
                    <a:pt x="15570" y="1251"/>
                    <a:pt x="15570" y="1493"/>
                  </a:cubicBezTo>
                  <a:cubicBezTo>
                    <a:pt x="15570" y="1734"/>
                    <a:pt x="15614" y="1932"/>
                    <a:pt x="15669" y="1932"/>
                  </a:cubicBezTo>
                  <a:cubicBezTo>
                    <a:pt x="15724" y="1932"/>
                    <a:pt x="15741" y="1852"/>
                    <a:pt x="15710" y="1756"/>
                  </a:cubicBezTo>
                  <a:cubicBezTo>
                    <a:pt x="15669" y="1630"/>
                    <a:pt x="15725" y="1563"/>
                    <a:pt x="15905" y="1509"/>
                  </a:cubicBezTo>
                  <a:lnTo>
                    <a:pt x="16155" y="1432"/>
                  </a:lnTo>
                  <a:lnTo>
                    <a:pt x="15902" y="1380"/>
                  </a:lnTo>
                  <a:cubicBezTo>
                    <a:pt x="15730" y="1344"/>
                    <a:pt x="15672" y="1284"/>
                    <a:pt x="15717" y="1191"/>
                  </a:cubicBezTo>
                  <a:cubicBezTo>
                    <a:pt x="15753" y="1116"/>
                    <a:pt x="15734" y="1054"/>
                    <a:pt x="15676" y="1054"/>
                  </a:cubicBezTo>
                  <a:close/>
                  <a:moveTo>
                    <a:pt x="14353" y="1076"/>
                  </a:moveTo>
                  <a:cubicBezTo>
                    <a:pt x="14289" y="1107"/>
                    <a:pt x="14260" y="1253"/>
                    <a:pt x="14268" y="1515"/>
                  </a:cubicBezTo>
                  <a:cubicBezTo>
                    <a:pt x="14275" y="1768"/>
                    <a:pt x="14304" y="1897"/>
                    <a:pt x="14333" y="1800"/>
                  </a:cubicBezTo>
                  <a:cubicBezTo>
                    <a:pt x="14424" y="1497"/>
                    <a:pt x="14557" y="1467"/>
                    <a:pt x="14751" y="1704"/>
                  </a:cubicBezTo>
                  <a:cubicBezTo>
                    <a:pt x="15032" y="2048"/>
                    <a:pt x="15134" y="1982"/>
                    <a:pt x="15117" y="1471"/>
                  </a:cubicBezTo>
                  <a:cubicBezTo>
                    <a:pt x="15109" y="1217"/>
                    <a:pt x="15079" y="1109"/>
                    <a:pt x="15052" y="1229"/>
                  </a:cubicBezTo>
                  <a:cubicBezTo>
                    <a:pt x="14972" y="1585"/>
                    <a:pt x="14833" y="1620"/>
                    <a:pt x="14644" y="1328"/>
                  </a:cubicBezTo>
                  <a:cubicBezTo>
                    <a:pt x="14515" y="1128"/>
                    <a:pt x="14417" y="1044"/>
                    <a:pt x="14353" y="1076"/>
                  </a:cubicBezTo>
                  <a:close/>
                  <a:moveTo>
                    <a:pt x="12828" y="1098"/>
                  </a:moveTo>
                  <a:cubicBezTo>
                    <a:pt x="12637" y="1192"/>
                    <a:pt x="12713" y="1381"/>
                    <a:pt x="13003" y="1534"/>
                  </a:cubicBezTo>
                  <a:cubicBezTo>
                    <a:pt x="13169" y="1621"/>
                    <a:pt x="13261" y="1732"/>
                    <a:pt x="13226" y="1805"/>
                  </a:cubicBezTo>
                  <a:cubicBezTo>
                    <a:pt x="13193" y="1874"/>
                    <a:pt x="13212" y="1932"/>
                    <a:pt x="13270" y="1932"/>
                  </a:cubicBezTo>
                  <a:cubicBezTo>
                    <a:pt x="13329" y="1932"/>
                    <a:pt x="13377" y="1839"/>
                    <a:pt x="13377" y="1726"/>
                  </a:cubicBezTo>
                  <a:cubicBezTo>
                    <a:pt x="13377" y="1590"/>
                    <a:pt x="13281" y="1485"/>
                    <a:pt x="13092" y="1416"/>
                  </a:cubicBezTo>
                  <a:cubicBezTo>
                    <a:pt x="12905" y="1347"/>
                    <a:pt x="12827" y="1268"/>
                    <a:pt x="12870" y="1180"/>
                  </a:cubicBezTo>
                  <a:cubicBezTo>
                    <a:pt x="12906" y="1103"/>
                    <a:pt x="12890" y="1067"/>
                    <a:pt x="12828" y="1098"/>
                  </a:cubicBezTo>
                  <a:close/>
                  <a:moveTo>
                    <a:pt x="13767" y="1196"/>
                  </a:moveTo>
                  <a:cubicBezTo>
                    <a:pt x="13751" y="1183"/>
                    <a:pt x="13740" y="1293"/>
                    <a:pt x="13740" y="1493"/>
                  </a:cubicBezTo>
                  <a:cubicBezTo>
                    <a:pt x="13740" y="1758"/>
                    <a:pt x="13759" y="1867"/>
                    <a:pt x="13784" y="1734"/>
                  </a:cubicBezTo>
                  <a:cubicBezTo>
                    <a:pt x="13810" y="1601"/>
                    <a:pt x="13810" y="1384"/>
                    <a:pt x="13784" y="1251"/>
                  </a:cubicBezTo>
                  <a:cubicBezTo>
                    <a:pt x="13778" y="1218"/>
                    <a:pt x="13773" y="1201"/>
                    <a:pt x="13767" y="1196"/>
                  </a:cubicBezTo>
                  <a:close/>
                  <a:moveTo>
                    <a:pt x="5647" y="1254"/>
                  </a:moveTo>
                  <a:cubicBezTo>
                    <a:pt x="5543" y="1271"/>
                    <a:pt x="5556" y="1812"/>
                    <a:pt x="5664" y="1954"/>
                  </a:cubicBezTo>
                  <a:cubicBezTo>
                    <a:pt x="5691" y="1990"/>
                    <a:pt x="5768" y="2020"/>
                    <a:pt x="5832" y="2020"/>
                  </a:cubicBezTo>
                  <a:cubicBezTo>
                    <a:pt x="5907" y="2020"/>
                    <a:pt x="5903" y="1975"/>
                    <a:pt x="5818" y="1893"/>
                  </a:cubicBezTo>
                  <a:cubicBezTo>
                    <a:pt x="5746" y="1824"/>
                    <a:pt x="5703" y="1647"/>
                    <a:pt x="5722" y="1501"/>
                  </a:cubicBezTo>
                  <a:cubicBezTo>
                    <a:pt x="5742" y="1355"/>
                    <a:pt x="5707" y="1244"/>
                    <a:pt x="5647" y="1254"/>
                  </a:cubicBezTo>
                  <a:close/>
                  <a:moveTo>
                    <a:pt x="6356" y="1270"/>
                  </a:moveTo>
                  <a:cubicBezTo>
                    <a:pt x="6298" y="1242"/>
                    <a:pt x="6250" y="1300"/>
                    <a:pt x="6250" y="1399"/>
                  </a:cubicBezTo>
                  <a:cubicBezTo>
                    <a:pt x="6250" y="1611"/>
                    <a:pt x="6310" y="1633"/>
                    <a:pt x="6397" y="1452"/>
                  </a:cubicBezTo>
                  <a:cubicBezTo>
                    <a:pt x="6431" y="1381"/>
                    <a:pt x="6414" y="1299"/>
                    <a:pt x="6356" y="1270"/>
                  </a:cubicBezTo>
                  <a:close/>
                  <a:moveTo>
                    <a:pt x="3176" y="1317"/>
                  </a:moveTo>
                  <a:cubicBezTo>
                    <a:pt x="3118" y="1317"/>
                    <a:pt x="3070" y="1376"/>
                    <a:pt x="3070" y="1449"/>
                  </a:cubicBezTo>
                  <a:cubicBezTo>
                    <a:pt x="3070" y="1521"/>
                    <a:pt x="3091" y="1580"/>
                    <a:pt x="3115" y="1580"/>
                  </a:cubicBezTo>
                  <a:cubicBezTo>
                    <a:pt x="3138" y="1580"/>
                    <a:pt x="3186" y="1521"/>
                    <a:pt x="3221" y="1449"/>
                  </a:cubicBezTo>
                  <a:cubicBezTo>
                    <a:pt x="3256" y="1376"/>
                    <a:pt x="3235" y="1317"/>
                    <a:pt x="3176" y="1317"/>
                  </a:cubicBezTo>
                  <a:close/>
                  <a:moveTo>
                    <a:pt x="3666" y="1317"/>
                  </a:moveTo>
                  <a:cubicBezTo>
                    <a:pt x="3426" y="1317"/>
                    <a:pt x="3386" y="1339"/>
                    <a:pt x="3488" y="1421"/>
                  </a:cubicBezTo>
                  <a:cubicBezTo>
                    <a:pt x="3560" y="1479"/>
                    <a:pt x="3624" y="1627"/>
                    <a:pt x="3632" y="1751"/>
                  </a:cubicBezTo>
                  <a:lnTo>
                    <a:pt x="3649" y="1976"/>
                  </a:lnTo>
                  <a:lnTo>
                    <a:pt x="3697" y="1756"/>
                  </a:lnTo>
                  <a:cubicBezTo>
                    <a:pt x="3725" y="1635"/>
                    <a:pt x="3800" y="1487"/>
                    <a:pt x="3862" y="1427"/>
                  </a:cubicBezTo>
                  <a:cubicBezTo>
                    <a:pt x="3947" y="1344"/>
                    <a:pt x="3901" y="1317"/>
                    <a:pt x="3666" y="1317"/>
                  </a:cubicBezTo>
                  <a:close/>
                  <a:moveTo>
                    <a:pt x="4773" y="1317"/>
                  </a:moveTo>
                  <a:cubicBezTo>
                    <a:pt x="4682" y="1330"/>
                    <a:pt x="4593" y="1362"/>
                    <a:pt x="4523" y="1419"/>
                  </a:cubicBezTo>
                  <a:cubicBezTo>
                    <a:pt x="4430" y="1493"/>
                    <a:pt x="4356" y="1496"/>
                    <a:pt x="4249" y="1424"/>
                  </a:cubicBezTo>
                  <a:cubicBezTo>
                    <a:pt x="4130" y="1345"/>
                    <a:pt x="4110" y="1383"/>
                    <a:pt x="4146" y="1630"/>
                  </a:cubicBezTo>
                  <a:cubicBezTo>
                    <a:pt x="4177" y="1846"/>
                    <a:pt x="4229" y="1914"/>
                    <a:pt x="4317" y="1855"/>
                  </a:cubicBezTo>
                  <a:cubicBezTo>
                    <a:pt x="4398" y="1801"/>
                    <a:pt x="4518" y="1815"/>
                    <a:pt x="4656" y="1896"/>
                  </a:cubicBezTo>
                  <a:cubicBezTo>
                    <a:pt x="4904" y="2041"/>
                    <a:pt x="5098" y="2015"/>
                    <a:pt x="5102" y="1836"/>
                  </a:cubicBezTo>
                  <a:cubicBezTo>
                    <a:pt x="5103" y="1767"/>
                    <a:pt x="5144" y="1663"/>
                    <a:pt x="5191" y="1602"/>
                  </a:cubicBezTo>
                  <a:cubicBezTo>
                    <a:pt x="5337" y="1416"/>
                    <a:pt x="5046" y="1279"/>
                    <a:pt x="4773" y="1317"/>
                  </a:cubicBezTo>
                  <a:close/>
                  <a:moveTo>
                    <a:pt x="6959" y="1345"/>
                  </a:moveTo>
                  <a:cubicBezTo>
                    <a:pt x="6763" y="1333"/>
                    <a:pt x="6740" y="1369"/>
                    <a:pt x="6788" y="1652"/>
                  </a:cubicBezTo>
                  <a:cubicBezTo>
                    <a:pt x="6832" y="1914"/>
                    <a:pt x="6850" y="1935"/>
                    <a:pt x="6884" y="1756"/>
                  </a:cubicBezTo>
                  <a:cubicBezTo>
                    <a:pt x="6906" y="1635"/>
                    <a:pt x="6971" y="1501"/>
                    <a:pt x="7024" y="1457"/>
                  </a:cubicBezTo>
                  <a:cubicBezTo>
                    <a:pt x="7140" y="1361"/>
                    <a:pt x="7344" y="1754"/>
                    <a:pt x="7353" y="2091"/>
                  </a:cubicBezTo>
                  <a:cubicBezTo>
                    <a:pt x="7358" y="2294"/>
                    <a:pt x="7387" y="2272"/>
                    <a:pt x="7565" y="1932"/>
                  </a:cubicBezTo>
                  <a:cubicBezTo>
                    <a:pt x="7679" y="1714"/>
                    <a:pt x="7772" y="1477"/>
                    <a:pt x="7771" y="1405"/>
                  </a:cubicBezTo>
                  <a:cubicBezTo>
                    <a:pt x="7771" y="1332"/>
                    <a:pt x="7722" y="1372"/>
                    <a:pt x="7661" y="1493"/>
                  </a:cubicBezTo>
                  <a:cubicBezTo>
                    <a:pt x="7551" y="1711"/>
                    <a:pt x="7550" y="1711"/>
                    <a:pt x="7367" y="1534"/>
                  </a:cubicBezTo>
                  <a:cubicBezTo>
                    <a:pt x="7266" y="1436"/>
                    <a:pt x="7082" y="1351"/>
                    <a:pt x="6959" y="1345"/>
                  </a:cubicBezTo>
                  <a:close/>
                  <a:moveTo>
                    <a:pt x="1490" y="1366"/>
                  </a:moveTo>
                  <a:cubicBezTo>
                    <a:pt x="1450" y="1371"/>
                    <a:pt x="1425" y="1385"/>
                    <a:pt x="1425" y="1413"/>
                  </a:cubicBezTo>
                  <a:cubicBezTo>
                    <a:pt x="1425" y="1457"/>
                    <a:pt x="1521" y="1493"/>
                    <a:pt x="1638" y="1493"/>
                  </a:cubicBezTo>
                  <a:cubicBezTo>
                    <a:pt x="1918" y="1493"/>
                    <a:pt x="2026" y="1643"/>
                    <a:pt x="1861" y="1803"/>
                  </a:cubicBezTo>
                  <a:cubicBezTo>
                    <a:pt x="1763" y="1897"/>
                    <a:pt x="1761" y="1932"/>
                    <a:pt x="1854" y="1932"/>
                  </a:cubicBezTo>
                  <a:cubicBezTo>
                    <a:pt x="2043" y="1932"/>
                    <a:pt x="2127" y="1683"/>
                    <a:pt x="1984" y="1545"/>
                  </a:cubicBezTo>
                  <a:cubicBezTo>
                    <a:pt x="1870" y="1435"/>
                    <a:pt x="1611" y="1354"/>
                    <a:pt x="1490" y="1366"/>
                  </a:cubicBezTo>
                  <a:close/>
                  <a:moveTo>
                    <a:pt x="2392" y="1608"/>
                  </a:moveTo>
                  <a:cubicBezTo>
                    <a:pt x="2304" y="1636"/>
                    <a:pt x="2329" y="1656"/>
                    <a:pt x="2457" y="1660"/>
                  </a:cubicBezTo>
                  <a:cubicBezTo>
                    <a:pt x="2572" y="1664"/>
                    <a:pt x="2637" y="1645"/>
                    <a:pt x="2601" y="1616"/>
                  </a:cubicBezTo>
                  <a:cubicBezTo>
                    <a:pt x="2564" y="1587"/>
                    <a:pt x="2471" y="1583"/>
                    <a:pt x="2392" y="1608"/>
                  </a:cubicBezTo>
                  <a:close/>
                  <a:moveTo>
                    <a:pt x="13332" y="7990"/>
                  </a:moveTo>
                  <a:cubicBezTo>
                    <a:pt x="13445" y="7990"/>
                    <a:pt x="13963" y="8330"/>
                    <a:pt x="14483" y="8745"/>
                  </a:cubicBezTo>
                  <a:lnTo>
                    <a:pt x="15429" y="9499"/>
                  </a:lnTo>
                  <a:lnTo>
                    <a:pt x="15083" y="10602"/>
                  </a:lnTo>
                  <a:cubicBezTo>
                    <a:pt x="14884" y="11239"/>
                    <a:pt x="14672" y="11737"/>
                    <a:pt x="14579" y="11777"/>
                  </a:cubicBezTo>
                  <a:cubicBezTo>
                    <a:pt x="14491" y="11815"/>
                    <a:pt x="13900" y="11972"/>
                    <a:pt x="13267" y="12125"/>
                  </a:cubicBezTo>
                  <a:cubicBezTo>
                    <a:pt x="12634" y="12279"/>
                    <a:pt x="12060" y="12420"/>
                    <a:pt x="11992" y="12441"/>
                  </a:cubicBezTo>
                  <a:cubicBezTo>
                    <a:pt x="11884" y="12474"/>
                    <a:pt x="9863" y="11128"/>
                    <a:pt x="9779" y="10967"/>
                  </a:cubicBezTo>
                  <a:cubicBezTo>
                    <a:pt x="9729" y="10871"/>
                    <a:pt x="10391" y="8676"/>
                    <a:pt x="10492" y="8605"/>
                  </a:cubicBezTo>
                  <a:cubicBezTo>
                    <a:pt x="10608" y="8523"/>
                    <a:pt x="13069" y="7990"/>
                    <a:pt x="13332" y="799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82" name="5-methylCytosine"/>
            <p:cNvSpPr/>
            <p:nvPr/>
          </p:nvSpPr>
          <p:spPr>
            <a:xfrm>
              <a:off x="0" y="0"/>
              <a:ext cx="3359051" cy="4802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5-methylCytosine</a:t>
              </a:r>
            </a:p>
          </p:txBody>
        </p:sp>
      </p:grpSp>
      <p:pic>
        <p:nvPicPr>
          <p:cNvPr id="2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40300" y="4428160"/>
            <a:ext cx="2463800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75200" y="5723560"/>
            <a:ext cx="2438400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Methyltransferases"/>
          <p:cNvSpPr txBox="1"/>
          <p:nvPr/>
        </p:nvSpPr>
        <p:spPr>
          <a:xfrm>
            <a:off x="4540351" y="7963180"/>
            <a:ext cx="29080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Methyltransferases</a:t>
            </a:r>
          </a:p>
        </p:txBody>
      </p:sp>
      <p:sp>
        <p:nvSpPr>
          <p:cNvPr id="287" name="Epigenetic change"/>
          <p:cNvSpPr txBox="1"/>
          <p:nvPr/>
        </p:nvSpPr>
        <p:spPr>
          <a:xfrm>
            <a:off x="524509" y="6900520"/>
            <a:ext cx="281178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Epigenetic 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bnormal methylation patterns lead to can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Abnormal methylation patterns lead to cancer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623" y="2774997"/>
            <a:ext cx="9815554" cy="5930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8400" y="9391650"/>
            <a:ext cx="6705600" cy="26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 few known cancers due to hypermethy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A few known cancers due to hypermethylation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48616"/>
          <a:stretch>
            <a:fillRect/>
          </a:stretch>
        </p:blipFill>
        <p:spPr>
          <a:xfrm>
            <a:off x="14593" y="2966564"/>
            <a:ext cx="6601681" cy="4437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51162" r="0" b="0"/>
          <a:stretch>
            <a:fillRect/>
          </a:stretch>
        </p:blipFill>
        <p:spPr>
          <a:xfrm>
            <a:off x="6544955" y="3151236"/>
            <a:ext cx="6606360" cy="422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5607" y="9434874"/>
            <a:ext cx="6705601" cy="26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ene regulation: protein-DNA inte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Gene regulation: protein-DNA interactions</a:t>
            </a:r>
          </a:p>
        </p:txBody>
      </p:sp>
      <p:sp>
        <p:nvSpPr>
          <p:cNvPr id="299" name="Transcription factors (proteins) bind specific sequences of DNA.…"/>
          <p:cNvSpPr txBox="1"/>
          <p:nvPr>
            <p:ph type="body" sz="half" idx="1"/>
          </p:nvPr>
        </p:nvSpPr>
        <p:spPr>
          <a:xfrm>
            <a:off x="182478" y="2790435"/>
            <a:ext cx="6145520" cy="6286501"/>
          </a:xfrm>
          <a:prstGeom prst="rect">
            <a:avLst/>
          </a:prstGeom>
        </p:spPr>
        <p:txBody>
          <a:bodyPr/>
          <a:lstStyle/>
          <a:p>
            <a:pPr marL="266700" indent="-266700" defTabSz="350520">
              <a:spcBef>
                <a:spcPts val="2500"/>
              </a:spcBef>
              <a:defRPr sz="1920"/>
            </a:pPr>
            <a:r>
              <a:t>Transcription factors (proteins) bind specific sequences of DNA.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They bind a few bases of DNA (6 to 10). 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There are 4**10 possible sequences of DNA 10mers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Need to differentiate affinity and selectivity: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Affinity: strength of the interaction protein-DNA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Selectivity: how well the protein differentiates between different DNA sequences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Some TF are very selective — some are very promiscuous</a:t>
            </a:r>
          </a:p>
          <a:p>
            <a:pPr lvl="1" marL="533400" indent="-266700" defTabSz="350520">
              <a:spcBef>
                <a:spcPts val="2500"/>
              </a:spcBef>
              <a:defRPr sz="1920"/>
            </a:pPr>
            <a:r>
              <a:t>Rules for understanding TF binding are an area of hot research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1508" y="7941391"/>
            <a:ext cx="2498412" cy="1233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2725" y="7759334"/>
            <a:ext cx="2719117" cy="147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New Doc 2018-11-05 09.36.50_7.jpg" descr="New Doc 2018-11-05 09.36.50_7.jp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6875"/>
          <a:stretch>
            <a:fillRect/>
          </a:stretch>
        </p:blipFill>
        <p:spPr>
          <a:xfrm>
            <a:off x="7720649" y="2202259"/>
            <a:ext cx="4426964" cy="5348997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elective"/>
          <p:cNvSpPr txBox="1"/>
          <p:nvPr/>
        </p:nvSpPr>
        <p:spPr>
          <a:xfrm>
            <a:off x="7303214" y="8979235"/>
            <a:ext cx="143500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Selective</a:t>
            </a:r>
          </a:p>
        </p:txBody>
      </p:sp>
      <p:sp>
        <p:nvSpPr>
          <p:cNvPr id="304" name="Non-Selective"/>
          <p:cNvSpPr txBox="1"/>
          <p:nvPr/>
        </p:nvSpPr>
        <p:spPr>
          <a:xfrm>
            <a:off x="9776339" y="8979235"/>
            <a:ext cx="215188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Non-Selective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"/>
          <p:cNvGrpSpPr/>
          <p:nvPr/>
        </p:nvGrpSpPr>
        <p:grpSpPr>
          <a:xfrm>
            <a:off x="2350604" y="5202678"/>
            <a:ext cx="2921001" cy="3249559"/>
            <a:chOff x="0" y="0"/>
            <a:chExt cx="2921000" cy="3249557"/>
          </a:xfrm>
        </p:grpSpPr>
        <p:pic>
          <p:nvPicPr>
            <p:cNvPr id="131" name="Unknown.jpeg" descr="Unknown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921000" cy="2781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Watson  and Crick"/>
            <p:cNvSpPr txBox="1"/>
            <p:nvPr/>
          </p:nvSpPr>
          <p:spPr>
            <a:xfrm>
              <a:off x="74117" y="2788498"/>
              <a:ext cx="277276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Watson  and Crick</a:t>
              </a:r>
            </a:p>
          </p:txBody>
        </p:sp>
      </p:grpSp>
      <p:grpSp>
        <p:nvGrpSpPr>
          <p:cNvPr id="138" name="Group"/>
          <p:cNvGrpSpPr/>
          <p:nvPr/>
        </p:nvGrpSpPr>
        <p:grpSpPr>
          <a:xfrm>
            <a:off x="2376487" y="997049"/>
            <a:ext cx="7408863" cy="3386381"/>
            <a:chOff x="0" y="0"/>
            <a:chExt cx="7408862" cy="3386380"/>
          </a:xfrm>
        </p:grpSpPr>
        <p:pic>
          <p:nvPicPr>
            <p:cNvPr id="134" name="images.jpeg" descr="images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61416"/>
              <a:ext cx="3683000" cy="2209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Rosalind Franklin"/>
            <p:cNvSpPr txBox="1"/>
            <p:nvPr/>
          </p:nvSpPr>
          <p:spPr>
            <a:xfrm>
              <a:off x="523392" y="2635150"/>
              <a:ext cx="263621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Rosalind Franklin</a:t>
              </a:r>
            </a:p>
          </p:txBody>
        </p:sp>
        <p:pic>
          <p:nvPicPr>
            <p:cNvPr id="136" name="Unknown.jpeg" descr="Unknown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76762" y="0"/>
              <a:ext cx="2832101" cy="287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x-ray structure DNA"/>
            <p:cNvSpPr txBox="1"/>
            <p:nvPr/>
          </p:nvSpPr>
          <p:spPr>
            <a:xfrm>
              <a:off x="4388700" y="2925321"/>
              <a:ext cx="3005025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x-ray structure DNA</a:t>
              </a:r>
            </a:p>
          </p:txBody>
        </p:sp>
      </p:grpSp>
      <p:grpSp>
        <p:nvGrpSpPr>
          <p:cNvPr id="141" name="Group"/>
          <p:cNvGrpSpPr/>
          <p:nvPr/>
        </p:nvGrpSpPr>
        <p:grpSpPr>
          <a:xfrm>
            <a:off x="7131050" y="4874710"/>
            <a:ext cx="2349500" cy="3905494"/>
            <a:chOff x="0" y="0"/>
            <a:chExt cx="2349500" cy="3905492"/>
          </a:xfrm>
        </p:grpSpPr>
        <p:pic>
          <p:nvPicPr>
            <p:cNvPr id="139" name="images.jpeg" descr="images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349500" cy="3454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" name="DNA model"/>
            <p:cNvSpPr txBox="1"/>
            <p:nvPr/>
          </p:nvSpPr>
          <p:spPr>
            <a:xfrm>
              <a:off x="293878" y="3444433"/>
              <a:ext cx="1761745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DNA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tomistic models of D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Atomistic models of DNA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4306" y="3024196"/>
            <a:ext cx="8712201" cy="608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668" y="6413358"/>
            <a:ext cx="2514601" cy="274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119" y="5405446"/>
            <a:ext cx="495301" cy="132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DNA is flexi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DNA is flexible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357" y="1790523"/>
            <a:ext cx="8934035" cy="6457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4414" y="9357634"/>
            <a:ext cx="9194801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tructure and flexibility dictate DNA’s ability to interact with proteins, form nucleosomes, …"/>
          <p:cNvSpPr txBox="1"/>
          <p:nvPr>
            <p:ph type="body" sz="quarter" idx="1"/>
          </p:nvPr>
        </p:nvSpPr>
        <p:spPr>
          <a:xfrm>
            <a:off x="9135615" y="1733550"/>
            <a:ext cx="3745491" cy="6286501"/>
          </a:xfrm>
          <a:prstGeom prst="rect">
            <a:avLst/>
          </a:prstGeom>
        </p:spPr>
        <p:txBody>
          <a:bodyPr/>
          <a:lstStyle/>
          <a:p>
            <a:pPr/>
            <a:r>
              <a:t>Structure and flexibility dictate DNA’s ability to interact with proteins, form nucleosomes,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tructural lev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Structural levels</a:t>
            </a:r>
          </a:p>
        </p:txBody>
      </p:sp>
      <p:sp>
        <p:nvSpPr>
          <p:cNvPr id="144" name="Primary structure (sequence: ATTACCTGCTGGGA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Primary structure (sequence: ATTACCTGCTGGGAA)</a:t>
            </a:r>
          </a:p>
          <a:p>
            <a:pPr/>
            <a:r>
              <a:t>Secondary structure (helices)</a:t>
            </a:r>
          </a:p>
          <a:p>
            <a:pPr/>
            <a:r>
              <a:t>Terciary structure (super-helices)</a:t>
            </a:r>
          </a:p>
          <a:p>
            <a:pPr/>
            <a:r>
              <a:t>Quaternary structure (complexes)</a:t>
            </a:r>
          </a:p>
        </p:txBody>
      </p:sp>
      <p:pic>
        <p:nvPicPr>
          <p:cNvPr id="145" name="dna_no_back.png" descr="dna_no_b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7074" y="4481550"/>
            <a:ext cx="775826" cy="1447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KJ9wf.jpg" descr="KJ9w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2770" y="4807122"/>
            <a:ext cx="3625366" cy="4069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New Doc 2018-11-05 09.36.50_7.jpg" descr="New Doc 2018-11-05 09.36.50_7.jpg"/>
          <p:cNvPicPr>
            <a:picLocks noChangeAspect="1"/>
          </p:cNvPicPr>
          <p:nvPr/>
        </p:nvPicPr>
        <p:blipFill>
          <a:blip r:embed="rId4">
            <a:extLst/>
          </a:blip>
          <a:srcRect l="0" t="0" r="0" b="80839"/>
          <a:stretch>
            <a:fillRect/>
          </a:stretch>
        </p:blipFill>
        <p:spPr>
          <a:xfrm>
            <a:off x="1944386" y="7768183"/>
            <a:ext cx="5902829" cy="1868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tructural parts in nucleic acids"/>
          <p:cNvSpPr txBox="1"/>
          <p:nvPr>
            <p:ph type="title"/>
          </p:nvPr>
        </p:nvSpPr>
        <p:spPr>
          <a:xfrm>
            <a:off x="952500" y="33401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Structural parts in nucleic acids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itrogenous bases and sug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Nitrogenous bases and sugars</a:t>
            </a:r>
          </a:p>
        </p:txBody>
      </p:sp>
      <p:pic>
        <p:nvPicPr>
          <p:cNvPr id="152" name="New Doc 2018-11-05 09.36.50.jpg" descr="New Doc 2018-11-05 09.36.5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347118" y="2527419"/>
            <a:ext cx="6310564" cy="6854779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Molecular Modeling and Simulation. Tamar Schlick"/>
          <p:cNvSpPr txBox="1"/>
          <p:nvPr/>
        </p:nvSpPr>
        <p:spPr>
          <a:xfrm>
            <a:off x="8406460" y="9229128"/>
            <a:ext cx="439608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Molecular Modeling and Simulation. Tamar Schlick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ases give a unique H-bond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Bases give a unique H-bond pattern</a:t>
            </a:r>
          </a:p>
        </p:txBody>
      </p:sp>
      <p:pic>
        <p:nvPicPr>
          <p:cNvPr id="156" name="New Doc 2018-11-05 09.36.50.jpg" descr="New Doc 2018-11-05 09.36.5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347118" y="2527419"/>
            <a:ext cx="6310564" cy="685477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DNA"/>
          <p:cNvSpPr txBox="1"/>
          <p:nvPr/>
        </p:nvSpPr>
        <p:spPr>
          <a:xfrm>
            <a:off x="3867099" y="5724278"/>
            <a:ext cx="77480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DNA</a:t>
            </a:r>
          </a:p>
        </p:txBody>
      </p:sp>
      <p:sp>
        <p:nvSpPr>
          <p:cNvPr id="158" name="RNA"/>
          <p:cNvSpPr txBox="1"/>
          <p:nvPr/>
        </p:nvSpPr>
        <p:spPr>
          <a:xfrm>
            <a:off x="3869994" y="8467478"/>
            <a:ext cx="76901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RNA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5613399" y="2851109"/>
            <a:ext cx="6830569" cy="6230727"/>
            <a:chOff x="0" y="0"/>
            <a:chExt cx="6830567" cy="6230726"/>
          </a:xfrm>
        </p:grpSpPr>
        <p:sp>
          <p:nvSpPr>
            <p:cNvPr id="159" name="Oval"/>
            <p:cNvSpPr/>
            <p:nvPr/>
          </p:nvSpPr>
          <p:spPr>
            <a:xfrm>
              <a:off x="3429000" y="4391611"/>
              <a:ext cx="527351" cy="767656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  <a:alpha val="592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0" name="Oval"/>
            <p:cNvSpPr/>
            <p:nvPr/>
          </p:nvSpPr>
          <p:spPr>
            <a:xfrm>
              <a:off x="0" y="3731211"/>
              <a:ext cx="527351" cy="767656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  <a:alpha val="592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1" name="Oval"/>
            <p:cNvSpPr/>
            <p:nvPr/>
          </p:nvSpPr>
          <p:spPr>
            <a:xfrm>
              <a:off x="0" y="5463070"/>
              <a:ext cx="527351" cy="767657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  <a:alpha val="592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" name="Oval"/>
            <p:cNvSpPr/>
            <p:nvPr/>
          </p:nvSpPr>
          <p:spPr>
            <a:xfrm>
              <a:off x="127000" y="1999351"/>
              <a:ext cx="527351" cy="767657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  <a:alpha val="592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" name="Oval"/>
            <p:cNvSpPr/>
            <p:nvPr/>
          </p:nvSpPr>
          <p:spPr>
            <a:xfrm>
              <a:off x="3251200" y="2126351"/>
              <a:ext cx="527351" cy="767657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  <a:alpha val="592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" name="Oval"/>
            <p:cNvSpPr/>
            <p:nvPr/>
          </p:nvSpPr>
          <p:spPr>
            <a:xfrm>
              <a:off x="4886225" y="30851"/>
              <a:ext cx="527351" cy="767657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  <a:alpha val="592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" name="Bond…"/>
            <p:cNvSpPr txBox="1"/>
            <p:nvPr/>
          </p:nvSpPr>
          <p:spPr>
            <a:xfrm>
              <a:off x="5513831" y="0"/>
              <a:ext cx="1316737" cy="829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Bond </a:t>
              </a:r>
            </a:p>
            <a:p>
              <a:pPr/>
              <a:r>
                <a:t>to sugar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6238725" y="3714854"/>
            <a:ext cx="5776883" cy="5337860"/>
            <a:chOff x="0" y="0"/>
            <a:chExt cx="5776882" cy="5337858"/>
          </a:xfrm>
        </p:grpSpPr>
        <p:grpSp>
          <p:nvGrpSpPr>
            <p:cNvPr id="180" name="Group"/>
            <p:cNvGrpSpPr/>
            <p:nvPr/>
          </p:nvGrpSpPr>
          <p:grpSpPr>
            <a:xfrm>
              <a:off x="0" y="0"/>
              <a:ext cx="4924280" cy="5337859"/>
              <a:chOff x="0" y="0"/>
              <a:chExt cx="4924279" cy="5337858"/>
            </a:xfrm>
          </p:grpSpPr>
          <p:sp>
            <p:nvSpPr>
              <p:cNvPr id="167" name="Oval"/>
              <p:cNvSpPr/>
              <p:nvPr/>
            </p:nvSpPr>
            <p:spPr>
              <a:xfrm>
                <a:off x="1933724" y="3619500"/>
                <a:ext cx="527352" cy="461059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8" name="Oval"/>
              <p:cNvSpPr/>
              <p:nvPr/>
            </p:nvSpPr>
            <p:spPr>
              <a:xfrm>
                <a:off x="2803674" y="2781300"/>
                <a:ext cx="527352" cy="461059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9" name="Oval"/>
              <p:cNvSpPr/>
              <p:nvPr/>
            </p:nvSpPr>
            <p:spPr>
              <a:xfrm>
                <a:off x="1933724" y="2349500"/>
                <a:ext cx="527352" cy="461059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0" name="Oval"/>
              <p:cNvSpPr/>
              <p:nvPr/>
            </p:nvSpPr>
            <p:spPr>
              <a:xfrm>
                <a:off x="2625874" y="509193"/>
                <a:ext cx="527352" cy="46106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1" name="Oval"/>
              <p:cNvSpPr/>
              <p:nvPr/>
            </p:nvSpPr>
            <p:spPr>
              <a:xfrm>
                <a:off x="1813074" y="1288904"/>
                <a:ext cx="527352" cy="46106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2" name="Oval"/>
              <p:cNvSpPr/>
              <p:nvPr/>
            </p:nvSpPr>
            <p:spPr>
              <a:xfrm>
                <a:off x="1343174" y="647700"/>
                <a:ext cx="527352" cy="461059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3" name="Oval"/>
              <p:cNvSpPr/>
              <p:nvPr/>
            </p:nvSpPr>
            <p:spPr>
              <a:xfrm>
                <a:off x="225574" y="0"/>
                <a:ext cx="527352" cy="461059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4" name="Oval"/>
              <p:cNvSpPr/>
              <p:nvPr/>
            </p:nvSpPr>
            <p:spPr>
              <a:xfrm>
                <a:off x="225574" y="1288904"/>
                <a:ext cx="527352" cy="46106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5" name="Oval"/>
              <p:cNvSpPr/>
              <p:nvPr/>
            </p:nvSpPr>
            <p:spPr>
              <a:xfrm>
                <a:off x="0" y="3020764"/>
                <a:ext cx="527351" cy="46106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6" name="Oval"/>
              <p:cNvSpPr/>
              <p:nvPr/>
            </p:nvSpPr>
            <p:spPr>
              <a:xfrm>
                <a:off x="225574" y="2438400"/>
                <a:ext cx="527352" cy="461059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7" name="Oval"/>
              <p:cNvSpPr/>
              <p:nvPr/>
            </p:nvSpPr>
            <p:spPr>
              <a:xfrm>
                <a:off x="206524" y="3587894"/>
                <a:ext cx="527352" cy="46106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8" name="Oval"/>
              <p:cNvSpPr/>
              <p:nvPr/>
            </p:nvSpPr>
            <p:spPr>
              <a:xfrm>
                <a:off x="111274" y="4876800"/>
                <a:ext cx="527352" cy="461059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9" name="Oval"/>
              <p:cNvSpPr/>
              <p:nvPr/>
            </p:nvSpPr>
            <p:spPr>
              <a:xfrm>
                <a:off x="4226074" y="1410893"/>
                <a:ext cx="698206" cy="46106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6597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181" name="δ-"/>
            <p:cNvSpPr txBox="1"/>
            <p:nvPr/>
          </p:nvSpPr>
          <p:spPr>
            <a:xfrm>
              <a:off x="5358087" y="1401316"/>
              <a:ext cx="418796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δ-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6477545" y="3737577"/>
            <a:ext cx="5567477" cy="4670227"/>
            <a:chOff x="0" y="0"/>
            <a:chExt cx="5567475" cy="4670226"/>
          </a:xfrm>
        </p:grpSpPr>
        <p:sp>
          <p:nvSpPr>
            <p:cNvPr id="183" name="Oval"/>
            <p:cNvSpPr/>
            <p:nvPr/>
          </p:nvSpPr>
          <p:spPr>
            <a:xfrm>
              <a:off x="799554" y="3505143"/>
              <a:ext cx="774802" cy="644327"/>
            </a:xfrm>
            <a:prstGeom prst="ellipse">
              <a:avLst/>
            </a:prstGeom>
            <a:solidFill>
              <a:schemeClr val="accent1">
                <a:lumOff val="-13575"/>
                <a:alpha val="242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4" name="Oval"/>
            <p:cNvSpPr/>
            <p:nvPr/>
          </p:nvSpPr>
          <p:spPr>
            <a:xfrm>
              <a:off x="3898354" y="381000"/>
              <a:ext cx="774802" cy="644327"/>
            </a:xfrm>
            <a:prstGeom prst="ellipse">
              <a:avLst/>
            </a:prstGeom>
            <a:solidFill>
              <a:schemeClr val="accent1">
                <a:lumOff val="-13575"/>
                <a:alpha val="242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5" name="δ+"/>
            <p:cNvSpPr txBox="1"/>
            <p:nvPr/>
          </p:nvSpPr>
          <p:spPr>
            <a:xfrm>
              <a:off x="5089853" y="472633"/>
              <a:ext cx="47762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δ+</a:t>
              </a:r>
            </a:p>
          </p:txBody>
        </p:sp>
        <p:sp>
          <p:nvSpPr>
            <p:cNvPr id="186" name="Oval"/>
            <p:cNvSpPr/>
            <p:nvPr/>
          </p:nvSpPr>
          <p:spPr>
            <a:xfrm>
              <a:off x="1421854" y="0"/>
              <a:ext cx="774802" cy="644327"/>
            </a:xfrm>
            <a:prstGeom prst="ellipse">
              <a:avLst/>
            </a:prstGeom>
            <a:solidFill>
              <a:schemeClr val="accent1">
                <a:lumOff val="-13575"/>
                <a:alpha val="242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" name="Oval"/>
            <p:cNvSpPr/>
            <p:nvPr/>
          </p:nvSpPr>
          <p:spPr>
            <a:xfrm>
              <a:off x="1078954" y="2730500"/>
              <a:ext cx="774802" cy="644327"/>
            </a:xfrm>
            <a:prstGeom prst="ellipse">
              <a:avLst/>
            </a:prstGeom>
            <a:solidFill>
              <a:schemeClr val="accent1">
                <a:lumOff val="-13575"/>
                <a:alpha val="242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" name="Oval"/>
            <p:cNvSpPr/>
            <p:nvPr/>
          </p:nvSpPr>
          <p:spPr>
            <a:xfrm>
              <a:off x="0" y="4209167"/>
              <a:ext cx="659956" cy="461060"/>
            </a:xfrm>
            <a:prstGeom prst="ellipse">
              <a:avLst/>
            </a:prstGeom>
            <a:solidFill>
              <a:schemeClr val="accent1">
                <a:lumOff val="-13575"/>
                <a:alpha val="242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90" name="Molecular Modeling and Simulation. Tamar Schlick"/>
          <p:cNvSpPr txBox="1"/>
          <p:nvPr/>
        </p:nvSpPr>
        <p:spPr>
          <a:xfrm>
            <a:off x="8406460" y="9229128"/>
            <a:ext cx="439608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Molecular Modeling and Simulation. Tamar Schlick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3"/>
      <p:bldP build="whole" bldLvl="1" animBg="1" rev="0" advAuto="0" spid="166" grpId="1"/>
      <p:bldP build="whole" bldLvl="1" animBg="1" rev="0" advAuto="0" spid="18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anonical hydrogen bond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Canonical hydrogen bond pattern</a:t>
            </a:r>
          </a:p>
        </p:txBody>
      </p:sp>
      <p:pic>
        <p:nvPicPr>
          <p:cNvPr id="193" name="New Doc 2018-11-05 09.36.50_2.jpg" descr="New Doc 2018-11-05 09.36.50_2.jpg"/>
          <p:cNvPicPr>
            <a:picLocks noChangeAspect="1"/>
          </p:cNvPicPr>
          <p:nvPr/>
        </p:nvPicPr>
        <p:blipFill>
          <a:blip r:embed="rId2">
            <a:extLst/>
          </a:blip>
          <a:srcRect l="0" t="0" r="9258" b="4903"/>
          <a:stretch>
            <a:fillRect/>
          </a:stretch>
        </p:blipFill>
        <p:spPr>
          <a:xfrm>
            <a:off x="3064334" y="2816175"/>
            <a:ext cx="5622400" cy="645565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Molecular Modeling and Simulation. Tamar Schlick"/>
          <p:cNvSpPr txBox="1"/>
          <p:nvPr/>
        </p:nvSpPr>
        <p:spPr>
          <a:xfrm>
            <a:off x="8406460" y="9229128"/>
            <a:ext cx="439608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Molecular Modeling and Simulation. Tamar Schlick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anonical hydrogen bond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Canonical hydrogen bond pattern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5689" y="3511620"/>
            <a:ext cx="2681022" cy="492962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minor groove"/>
          <p:cNvSpPr txBox="1"/>
          <p:nvPr/>
        </p:nvSpPr>
        <p:spPr>
          <a:xfrm rot="19741282">
            <a:off x="10395000" y="4773270"/>
            <a:ext cx="20446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minor groove</a:t>
            </a:r>
          </a:p>
        </p:txBody>
      </p:sp>
      <p:sp>
        <p:nvSpPr>
          <p:cNvPr id="199" name="major groove"/>
          <p:cNvSpPr txBox="1"/>
          <p:nvPr/>
        </p:nvSpPr>
        <p:spPr>
          <a:xfrm rot="19058357">
            <a:off x="10483748" y="6119470"/>
            <a:ext cx="204490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major groove</a:t>
            </a:r>
          </a:p>
        </p:txBody>
      </p:sp>
      <p:pic>
        <p:nvPicPr>
          <p:cNvPr id="200" name="DNAminor.tga" descr="DNAminor.tga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4856" y="4102064"/>
            <a:ext cx="4091059" cy="406159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Molecular Biology: The Cell. Bruce Alberts"/>
          <p:cNvSpPr txBox="1"/>
          <p:nvPr/>
        </p:nvSpPr>
        <p:spPr>
          <a:xfrm>
            <a:off x="8760015" y="9229128"/>
            <a:ext cx="368897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Molecular Biology: The Cell. Bruce Alberts</a:t>
            </a:r>
          </a:p>
        </p:txBody>
      </p:sp>
      <p:pic>
        <p:nvPicPr>
          <p:cNvPr id="202" name="New Doc 2018-11-05 09.36.50_4.jpg" descr="New Doc 2018-11-05 09.36.50_4.jpg"/>
          <p:cNvPicPr>
            <a:picLocks noChangeAspect="1"/>
          </p:cNvPicPr>
          <p:nvPr/>
        </p:nvPicPr>
        <p:blipFill>
          <a:blip r:embed="rId4">
            <a:extLst/>
          </a:blip>
          <a:srcRect l="9620" t="0" r="9620" b="2152"/>
          <a:stretch>
            <a:fillRect/>
          </a:stretch>
        </p:blipFill>
        <p:spPr>
          <a:xfrm>
            <a:off x="3890402" y="2967125"/>
            <a:ext cx="6161050" cy="6018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